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theme/theme1.xml" ContentType="application/vnd.openxmlformats-officedocument.theme+xml"/>
  <Override PartName="/ppt/slides/slide17.xml" ContentType="application/vnd.openxmlformats-officedocument.presentationml.slide+xml"/>
  <Override PartName="/ppt/slides/slide10.xml" ContentType="application/vnd.openxmlformats-officedocument.presentationml.slide+xml"/>
  <Override PartName="/ppt/slides/slide3.xml" ContentType="application/vnd.openxmlformats-officedocument.presentationml.slide+xml"/>
  <Override PartName="/ppt/slides/slide11.xml" ContentType="application/vnd.openxmlformats-officedocument.presentationml.slide+xml"/>
  <Override PartName="/ppt/slides/slide4.xml" ContentType="application/vnd.openxmlformats-officedocument.presentationml.slide+xml"/>
  <Override PartName="/ppt/slides/slide2.xml" ContentType="application/vnd.openxmlformats-officedocument.presentationml.slide+xml"/>
  <Override PartName="/ppt/slides/slide6.xml" ContentType="application/vnd.openxmlformats-officedocument.presentationml.slide+xml"/>
  <Override PartName="/ppt/slides/slide1.xml" ContentType="application/vnd.openxmlformats-officedocument.presentationml.slide+xml"/>
  <Override PartName="/ppt/slides/slide7.xml" ContentType="application/vnd.openxmlformats-officedocument.presentationml.slide+xml"/>
  <Override PartName="/ppt/slides/slide5.xml" ContentType="application/vnd.openxmlformats-officedocument.presentationml.slide+xml"/>
  <Override PartName="/ppt/slides/slide16.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8.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Types>
</file>

<file path=_rels/.rels><?xml version="1.0" encoding="UTF-8"?>
<Relationships xmlns="http://schemas.openxmlformats.org/package/2006/relationships"><Relationship Id="rId1" Type="http://schemas.openxmlformats.org/officedocument/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Lst>
  <p:sldSz cx="10080625" cy="5670550"/>
  <p:notesSz cx="7559675" cy="10691813"/>
</p:presentation>
</file>

<file path=ppt/presProps.xml><?xml version="1.0" encoding="utf-8"?>
<p:presentationPr xmlns:a="http://schemas.openxmlformats.org/drawingml/2006/main" xmlns:p="http://schemas.openxmlformats.org/presentationml/2006/main" xmlns:r="http://schemas.openxmlformats.org/officeDocument/2006/relationships">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20" Type="http://schemas.openxmlformats.org/officeDocument/2006/relationships/slide" Target="slides/slide18.xml"/><Relationship Id="rId21"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tandard">
    <p:spTree>
      <p:nvGrpSpPr>
        <p:cNvPr id="1" name=""/>
        <p:cNvGrpSpPr/>
        <p:nvPr/>
      </p:nvGrpSpPr>
      <p:grpSpPr>
        <a:xfrm>
          <a:off x="0" y="0"/>
          <a:ext cx="0" cy="0"/>
          <a:chOff x="0" y="0"/>
          <a:chExt cx="0" cy="0"/>
        </a:xfrm>
      </p:grpSpPr>
      <p:sp>
        <p:nvSpPr>
          <p:cNvPr id="2" name="PlaceHolder 1"/>
          <p:cNvSpPr>
            <a:spLocks noGrp="1"/>
          </p:cNvSpPr>
          <p:nvPr>
            <p:ph type="ftr" idx="2"/>
          </p:nvPr>
        </p:nvSpPr>
        <p:spPr/>
        <p:txBody>
          <a:bodyPr/>
          <a:p>
            <a:r>
              <a:t>Footer</a:t>
            </a:r>
          </a:p>
        </p:txBody>
      </p:sp>
      <p:sp>
        <p:nvSpPr>
          <p:cNvPr id="3" name="PlaceHolder 2"/>
          <p:cNvSpPr>
            <a:spLocks noGrp="1"/>
          </p:cNvSpPr>
          <p:nvPr>
            <p:ph type="sldNum" idx="3"/>
          </p:nvPr>
        </p:nvSpPr>
        <p:spPr/>
        <p:txBody>
          <a:bodyPr/>
          <a:p>
            <a:fld id="{071575C7-373C-4DB7-BD14-1DE8D621B3AE}" type="slidenum">
              <a:t>&lt;#&gt;</a:t>
            </a:fld>
          </a:p>
        </p:txBody>
      </p:sp>
      <p:sp>
        <p:nvSpPr>
          <p:cNvPr id="4" name="PlaceHolder 3"/>
          <p:cNvSpPr>
            <a:spLocks noGrp="1"/>
          </p:cNvSpPr>
          <p:nvPr>
            <p:ph type="dt" idx="1"/>
          </p:nvPr>
        </p:nvSpPr>
        <p:spPr/>
        <p:txBody>
          <a:bodyPr/>
          <a:p>
            <a:r>
              <a:rPr lang="fr-FR"/>
              <a:t/>
            </a: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Standard">
    <p:spTree>
      <p:nvGrpSpPr>
        <p:cNvPr id="1" name=""/>
        <p:cNvGrpSpPr/>
        <p:nvPr/>
      </p:nvGrpSpPr>
      <p:grpSpPr>
        <a:xfrm>
          <a:off x="0" y="0"/>
          <a:ext cx="0" cy="0"/>
          <a:chOff x="0" y="0"/>
          <a:chExt cx="0" cy="0"/>
        </a:xfrm>
      </p:grpSpPr>
      <p:sp>
        <p:nvSpPr>
          <p:cNvPr id="7" name="PlaceHolder 1"/>
          <p:cNvSpPr>
            <a:spLocks noGrp="1"/>
          </p:cNvSpPr>
          <p:nvPr>
            <p:ph type="title"/>
          </p:nvPr>
        </p:nvSpPr>
        <p:spPr>
          <a:xfrm>
            <a:off x="504000" y="226080"/>
            <a:ext cx="9071640" cy="946440"/>
          </a:xfrm>
          <a:prstGeom prst="rect">
            <a:avLst/>
          </a:prstGeom>
          <a:noFill/>
          <a:ln w="0">
            <a:noFill/>
          </a:ln>
        </p:spPr>
        <p:txBody>
          <a:bodyPr lIns="0" rIns="0" tIns="0" bIns="0" anchor="ctr">
            <a:spAutoFit/>
          </a:bodyPr>
          <a:p>
            <a:pPr indent="0" algn="ctr">
              <a:buNone/>
            </a:pPr>
            <a:endParaRPr lang="fr-FR" sz="4400" b="0" u="none" strike="noStrike">
              <a:solidFill>
                <a:srgbClr val="000000"/>
              </a:solidFill>
              <a:effectLst/>
              <a:uFillTx/>
              <a:latin typeface="Arial"/>
            </a:endParaRPr>
          </a:p>
        </p:txBody>
      </p:sp>
      <p:sp>
        <p:nvSpPr>
          <p:cNvPr id="8" name="PlaceHolder 2"/>
          <p:cNvSpPr>
            <a:spLocks noGrp="1"/>
          </p:cNvSpPr>
          <p:nvPr>
            <p:ph type="subTitle"/>
          </p:nvPr>
        </p:nvSpPr>
        <p:spPr>
          <a:xfrm>
            <a:off x="504000" y="1326600"/>
            <a:ext cx="9071640" cy="3288240"/>
          </a:xfrm>
          <a:prstGeom prst="rect">
            <a:avLst/>
          </a:prstGeom>
          <a:noFill/>
          <a:ln w="0">
            <a:noFill/>
          </a:ln>
        </p:spPr>
        <p:txBody>
          <a:bodyPr lIns="0" rIns="0" tIns="0" bIns="0" anchor="ctr">
            <a:spAutoFit/>
          </a:bodyPr>
          <a:p>
            <a:pPr indent="0" algn="ctr">
              <a:buNone/>
            </a:pPr>
            <a:endParaRPr lang="fr-FR" sz="3200" b="0" u="none" strike="noStrike">
              <a:solidFill>
                <a:srgbClr val="000000"/>
              </a:solidFill>
              <a:effectLst/>
              <a:uFillTx/>
              <a:latin typeface="Arial"/>
            </a:endParaRPr>
          </a:p>
        </p:txBody>
      </p:sp>
      <p:sp>
        <p:nvSpPr>
          <p:cNvPr id="4" name="PlaceHolder 3"/>
          <p:cNvSpPr>
            <a:spLocks noGrp="1"/>
          </p:cNvSpPr>
          <p:nvPr>
            <p:ph type="ftr" idx="2"/>
          </p:nvPr>
        </p:nvSpPr>
        <p:spPr/>
        <p:txBody>
          <a:bodyPr/>
          <a:p>
            <a:r>
              <a:t>Footer</a:t>
            </a:r>
          </a:p>
        </p:txBody>
      </p:sp>
      <p:sp>
        <p:nvSpPr>
          <p:cNvPr id="5" name="PlaceHolder 4"/>
          <p:cNvSpPr>
            <a:spLocks noGrp="1"/>
          </p:cNvSpPr>
          <p:nvPr>
            <p:ph type="sldNum" idx="3"/>
          </p:nvPr>
        </p:nvSpPr>
        <p:spPr/>
        <p:txBody>
          <a:bodyPr/>
          <a:p>
            <a:fld id="{6E81C01A-402B-46BE-88AF-AD277E9DBC04}" type="slidenum">
              <a:t>&lt;#&gt;</a:t>
            </a:fld>
          </a:p>
        </p:txBody>
      </p:sp>
      <p:sp>
        <p:nvSpPr>
          <p:cNvPr id="6" name="PlaceHolder 5"/>
          <p:cNvSpPr>
            <a:spLocks noGrp="1"/>
          </p:cNvSpPr>
          <p:nvPr>
            <p:ph type="dt" idx="1"/>
          </p:nvPr>
        </p:nvSpPr>
        <p:spPr/>
        <p:txBody>
          <a:bodyPr/>
          <a:p>
            <a:r>
              <a:rPr lang="fr-FR"/>
              <a:t/>
            </a: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 name="PlaceHolder 1"/>
          <p:cNvSpPr>
            <a:spLocks noGrp="1"/>
          </p:cNvSpPr>
          <p:nvPr>
            <p:ph type="title"/>
          </p:nvPr>
        </p:nvSpPr>
        <p:spPr>
          <a:xfrm>
            <a:off x="504000" y="226080"/>
            <a:ext cx="9071640" cy="946440"/>
          </a:xfrm>
          <a:prstGeom prst="rect">
            <a:avLst/>
          </a:prstGeom>
          <a:noFill/>
          <a:ln w="0">
            <a:noFill/>
          </a:ln>
        </p:spPr>
        <p:txBody>
          <a:bodyPr lIns="0" rIns="0" tIns="0" bIns="0" anchor="ctr">
            <a:noAutofit/>
          </a:bodyPr>
          <a:p>
            <a:pPr indent="0" algn="ctr">
              <a:buNone/>
            </a:pPr>
            <a:r>
              <a:rPr lang="fr-FR" sz="4400" b="0" u="none" strike="noStrike">
                <a:solidFill>
                  <a:srgbClr val="000000"/>
                </a:solidFill>
                <a:effectLst/>
                <a:uFillTx/>
                <a:latin typeface="Arial"/>
              </a:rPr>
              <a:t>Cliquez pour éditer le format du texte-titre</a:t>
            </a:r>
            <a:endParaRPr lang="fr-FR" sz="4400" b="0" u="none" strike="noStrike">
              <a:solidFill>
                <a:srgbClr val="000000"/>
              </a:solidFill>
              <a:effectLst/>
              <a:uFillTx/>
              <a:latin typeface="Arial"/>
            </a:endParaRPr>
          </a:p>
        </p:txBody>
      </p:sp>
      <p:sp>
        <p:nvSpPr>
          <p:cNvPr id="3" name="PlaceHolder 2"/>
          <p:cNvSpPr>
            <a:spLocks noGrp="1"/>
          </p:cNvSpPr>
          <p:nvPr>
            <p:ph type="body"/>
          </p:nvPr>
        </p:nvSpPr>
        <p:spPr>
          <a:xfrm>
            <a:off x="504000" y="1326600"/>
            <a:ext cx="9071640" cy="328824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lang="fr-FR" sz="3200" b="0" u="none" strike="noStrike">
                <a:solidFill>
                  <a:srgbClr val="000000"/>
                </a:solidFill>
                <a:effectLst/>
                <a:uFillTx/>
                <a:latin typeface="Arial"/>
              </a:rPr>
              <a:t>Cliquez pour éditer le format du plan de texte</a:t>
            </a:r>
            <a:endParaRPr lang="fr-FR" sz="3200" b="0" u="none" strike="noStrike">
              <a:solidFill>
                <a:srgbClr val="000000"/>
              </a:solidFill>
              <a:effectLst/>
              <a:uFillTx/>
              <a:latin typeface="Arial"/>
            </a:endParaRPr>
          </a:p>
          <a:p>
            <a:pPr marL="864000" lvl="1" indent="-324000">
              <a:spcBef>
                <a:spcPts val="1134"/>
              </a:spcBef>
              <a:buClr>
                <a:srgbClr val="000000"/>
              </a:buClr>
              <a:buSzPct val="75000"/>
              <a:buFont typeface="Symbol" charset="2"/>
              <a:buChar char=""/>
            </a:pPr>
            <a:r>
              <a:rPr lang="fr-FR" sz="2800" b="0" u="none" strike="noStrike">
                <a:solidFill>
                  <a:srgbClr val="000000"/>
                </a:solidFill>
                <a:effectLst/>
                <a:uFillTx/>
                <a:latin typeface="Arial"/>
              </a:rPr>
              <a:t>Second niveau de plan</a:t>
            </a:r>
            <a:endParaRPr lang="fr-FR" sz="2800" b="0" u="none" strike="noStrike">
              <a:solidFill>
                <a:srgbClr val="000000"/>
              </a:solidFill>
              <a:effectLst/>
              <a:uFillTx/>
              <a:latin typeface="Arial"/>
            </a:endParaRPr>
          </a:p>
          <a:p>
            <a:pPr marL="1296000" lvl="2" indent="-288000">
              <a:spcBef>
                <a:spcPts val="850"/>
              </a:spcBef>
              <a:buClr>
                <a:srgbClr val="000000"/>
              </a:buClr>
              <a:buSzPct val="45000"/>
              <a:buFont typeface="Wingdings" charset="2"/>
              <a:buChar char=""/>
            </a:pPr>
            <a:r>
              <a:rPr lang="fr-FR" sz="2400" b="0" u="none" strike="noStrike">
                <a:solidFill>
                  <a:srgbClr val="000000"/>
                </a:solidFill>
                <a:effectLst/>
                <a:uFillTx/>
                <a:latin typeface="Arial"/>
              </a:rPr>
              <a:t>Troisième niveau de plan</a:t>
            </a:r>
            <a:endParaRPr lang="fr-FR" sz="2400" b="0" u="none" strike="noStrike">
              <a:solidFill>
                <a:srgbClr val="000000"/>
              </a:solidFill>
              <a:effectLst/>
              <a:uFillTx/>
              <a:latin typeface="Arial"/>
            </a:endParaRPr>
          </a:p>
          <a:p>
            <a:pPr marL="1728000" lvl="3" indent="-216000">
              <a:spcBef>
                <a:spcPts val="567"/>
              </a:spcBef>
              <a:buClr>
                <a:srgbClr val="000000"/>
              </a:buClr>
              <a:buSzPct val="75000"/>
              <a:buFont typeface="Symbol" charset="2"/>
              <a:buChar char=""/>
            </a:pPr>
            <a:r>
              <a:rPr lang="fr-FR" sz="2000" b="0" u="none" strike="noStrike">
                <a:solidFill>
                  <a:srgbClr val="000000"/>
                </a:solidFill>
                <a:effectLst/>
                <a:uFillTx/>
                <a:latin typeface="Arial"/>
              </a:rPr>
              <a:t>Quatrième niveau de plan</a:t>
            </a:r>
            <a:endParaRPr lang="fr-FR" sz="2000" b="0" u="none" strike="noStrike">
              <a:solidFill>
                <a:srgbClr val="000000"/>
              </a:solidFill>
              <a:effectLst/>
              <a:uFillTx/>
              <a:latin typeface="Arial"/>
            </a:endParaRPr>
          </a:p>
          <a:p>
            <a:pPr marL="2160000" lvl="4" indent="-216000">
              <a:spcBef>
                <a:spcPts val="283"/>
              </a:spcBef>
              <a:buClr>
                <a:srgbClr val="000000"/>
              </a:buClr>
              <a:buSzPct val="45000"/>
              <a:buFont typeface="Wingdings" charset="2"/>
              <a:buChar char=""/>
            </a:pPr>
            <a:r>
              <a:rPr lang="fr-FR" sz="2000" b="0" u="none" strike="noStrike">
                <a:solidFill>
                  <a:srgbClr val="000000"/>
                </a:solidFill>
                <a:effectLst/>
                <a:uFillTx/>
                <a:latin typeface="Arial"/>
              </a:rPr>
              <a:t>Cinquième niveau de plan</a:t>
            </a:r>
            <a:endParaRPr lang="fr-FR" sz="2000" b="0" u="none" strike="noStrike">
              <a:solidFill>
                <a:srgbClr val="000000"/>
              </a:solidFill>
              <a:effectLst/>
              <a:uFillTx/>
              <a:latin typeface="Arial"/>
            </a:endParaRPr>
          </a:p>
          <a:p>
            <a:pPr marL="2592000" lvl="5" indent="-216000">
              <a:spcBef>
                <a:spcPts val="283"/>
              </a:spcBef>
              <a:buClr>
                <a:srgbClr val="000000"/>
              </a:buClr>
              <a:buSzPct val="45000"/>
              <a:buFont typeface="Wingdings" charset="2"/>
              <a:buChar char=""/>
            </a:pPr>
            <a:r>
              <a:rPr lang="fr-FR" sz="2000" b="0" u="none" strike="noStrike">
                <a:solidFill>
                  <a:srgbClr val="000000"/>
                </a:solidFill>
                <a:effectLst/>
                <a:uFillTx/>
                <a:latin typeface="Arial"/>
              </a:rPr>
              <a:t>Sixième niveau de plan</a:t>
            </a:r>
            <a:endParaRPr lang="fr-FR" sz="2000" b="0" u="none" strike="noStrike">
              <a:solidFill>
                <a:srgbClr val="000000"/>
              </a:solidFill>
              <a:effectLst/>
              <a:uFillTx/>
              <a:latin typeface="Arial"/>
            </a:endParaRPr>
          </a:p>
          <a:p>
            <a:pPr marL="3024000" lvl="6" indent="-216000">
              <a:spcBef>
                <a:spcPts val="283"/>
              </a:spcBef>
              <a:buClr>
                <a:srgbClr val="000000"/>
              </a:buClr>
              <a:buSzPct val="45000"/>
              <a:buFont typeface="Wingdings" charset="2"/>
              <a:buChar char=""/>
            </a:pPr>
            <a:r>
              <a:rPr lang="fr-FR" sz="2000" b="0" u="none" strike="noStrike">
                <a:solidFill>
                  <a:srgbClr val="000000"/>
                </a:solidFill>
                <a:effectLst/>
                <a:uFillTx/>
                <a:latin typeface="Arial"/>
              </a:rPr>
              <a:t>Septième niveau de plan</a:t>
            </a:r>
            <a:endParaRPr lang="fr-FR" sz="2000" b="0" u="none" strike="noStrike">
              <a:solidFill>
                <a:srgbClr val="000000"/>
              </a:solidFill>
              <a:effectLst/>
              <a:uFillTx/>
              <a:latin typeface="Arial"/>
            </a:endParaRPr>
          </a:p>
        </p:txBody>
      </p:sp>
      <p:sp>
        <p:nvSpPr>
          <p:cNvPr id="4" name="PlaceHolder 3"/>
          <p:cNvSpPr>
            <a:spLocks noGrp="1"/>
          </p:cNvSpPr>
          <p:nvPr>
            <p:ph type="dt" idx="1"/>
          </p:nvPr>
        </p:nvSpPr>
        <p:spPr>
          <a:xfrm>
            <a:off x="504000" y="5165280"/>
            <a:ext cx="2348280" cy="390600"/>
          </a:xfrm>
          <a:prstGeom prst="rect">
            <a:avLst/>
          </a:prstGeom>
          <a:noFill/>
          <a:ln w="0">
            <a:noFill/>
          </a:ln>
        </p:spPr>
        <p:txBody>
          <a:bodyPr lIns="0" rIns="0" tIns="0" bIns="0" anchor="t">
            <a:noAutofit/>
          </a:bodyPr>
          <a:lstStyle>
            <a:lvl1pPr indent="0">
              <a:buNone/>
              <a:defRPr lang="fr-FR" sz="1400" b="0" u="none" strike="noStrike">
                <a:solidFill>
                  <a:srgbClr val="000000"/>
                </a:solidFill>
                <a:effectLst/>
                <a:uFillTx/>
                <a:latin typeface="Times New Roman"/>
              </a:defRPr>
            </a:lvl1pPr>
          </a:lstStyle>
          <a:p>
            <a:pPr indent="0">
              <a:buNone/>
            </a:pPr>
            <a:r>
              <a:rPr lang="fr-FR" sz="1400" b="0" u="none" strike="noStrike">
                <a:solidFill>
                  <a:srgbClr val="000000"/>
                </a:solidFill>
                <a:effectLst/>
                <a:uFillTx/>
                <a:latin typeface="Times New Roman"/>
              </a:rPr>
              <a:t>&lt;date/heure&gt;</a:t>
            </a:r>
            <a:endParaRPr lang="fr-FR" sz="1400" b="0" u="none" strike="noStrike">
              <a:solidFill>
                <a:srgbClr val="000000"/>
              </a:solidFill>
              <a:effectLst/>
              <a:uFillTx/>
              <a:latin typeface="Times New Roman"/>
            </a:endParaRPr>
          </a:p>
        </p:txBody>
      </p:sp>
      <p:sp>
        <p:nvSpPr>
          <p:cNvPr id="5" name="PlaceHolder 4"/>
          <p:cNvSpPr>
            <a:spLocks noGrp="1"/>
          </p:cNvSpPr>
          <p:nvPr>
            <p:ph type="ftr" idx="2"/>
          </p:nvPr>
        </p:nvSpPr>
        <p:spPr>
          <a:xfrm>
            <a:off x="3447360" y="5165280"/>
            <a:ext cx="3195000" cy="390600"/>
          </a:xfrm>
          <a:prstGeom prst="rect">
            <a:avLst/>
          </a:prstGeom>
          <a:noFill/>
          <a:ln w="0">
            <a:noFill/>
          </a:ln>
        </p:spPr>
        <p:txBody>
          <a:bodyPr lIns="0" rIns="0" tIns="0" bIns="0" anchor="t">
            <a:noAutofit/>
          </a:bodyPr>
          <a:lstStyle>
            <a:lvl1pPr indent="0" algn="ctr">
              <a:buNone/>
              <a:defRPr lang="fr-FR" sz="1400" b="0" u="none" strike="noStrike">
                <a:solidFill>
                  <a:srgbClr val="000000"/>
                </a:solidFill>
                <a:effectLst/>
                <a:uFillTx/>
                <a:latin typeface="Times New Roman"/>
              </a:defRPr>
            </a:lvl1pPr>
          </a:lstStyle>
          <a:p>
            <a:pPr indent="0" algn="ctr">
              <a:buNone/>
            </a:pPr>
            <a:r>
              <a:rPr lang="fr-FR" sz="1400" b="0" u="none" strike="noStrike">
                <a:solidFill>
                  <a:srgbClr val="000000"/>
                </a:solidFill>
                <a:effectLst/>
                <a:uFillTx/>
                <a:latin typeface="Times New Roman"/>
              </a:rPr>
              <a:t>&lt;pied de page&gt;</a:t>
            </a:r>
            <a:endParaRPr lang="fr-FR" sz="1400" b="0" u="none" strike="noStrike">
              <a:solidFill>
                <a:srgbClr val="000000"/>
              </a:solidFill>
              <a:effectLst/>
              <a:uFillTx/>
              <a:latin typeface="Times New Roman"/>
            </a:endParaRPr>
          </a:p>
        </p:txBody>
      </p:sp>
      <p:sp>
        <p:nvSpPr>
          <p:cNvPr id="6" name="PlaceHolder 5"/>
          <p:cNvSpPr>
            <a:spLocks noGrp="1"/>
          </p:cNvSpPr>
          <p:nvPr>
            <p:ph type="sldNum" idx="3"/>
          </p:nvPr>
        </p:nvSpPr>
        <p:spPr>
          <a:xfrm>
            <a:off x="7227360" y="5165280"/>
            <a:ext cx="2348280" cy="390600"/>
          </a:xfrm>
          <a:prstGeom prst="rect">
            <a:avLst/>
          </a:prstGeom>
          <a:noFill/>
          <a:ln w="0">
            <a:noFill/>
          </a:ln>
        </p:spPr>
        <p:txBody>
          <a:bodyPr lIns="0" rIns="0" tIns="0" bIns="0" anchor="t">
            <a:noAutofit/>
          </a:bodyPr>
          <a:lstStyle>
            <a:lvl1pPr indent="0" algn="r">
              <a:buNone/>
              <a:defRPr lang="fr-FR" sz="1400" b="0" u="none" strike="noStrike">
                <a:solidFill>
                  <a:srgbClr val="000000"/>
                </a:solidFill>
                <a:effectLst/>
                <a:uFillTx/>
                <a:latin typeface="Times New Roman"/>
              </a:defRPr>
            </a:lvl1pPr>
          </a:lstStyle>
          <a:p>
            <a:pPr indent="0" algn="r">
              <a:buNone/>
            </a:pPr>
            <a:fld id="{D8A99F92-1570-4F37-8C59-2115F74092F0}" type="slidenum">
              <a:rPr lang="fr-FR" sz="1400" b="0" u="none" strike="noStrike">
                <a:solidFill>
                  <a:srgbClr val="000000"/>
                </a:solidFill>
                <a:effectLst/>
                <a:uFillTx/>
                <a:latin typeface="Times New Roman"/>
              </a:rPr>
              <a:t>&lt;numéro&gt;</a:t>
            </a:fld>
            <a:endParaRPr lang="fr-FR" sz="1400" b="0" u="none" strike="noStrike">
              <a:solidFill>
                <a:srgbClr val="000000"/>
              </a:solidFill>
              <a:effectLst/>
              <a:uFillTx/>
              <a:latin typeface="Times New Roman"/>
            </a:endParaRPr>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Lst>
</p:sldMaster>
</file>

<file path=ppt/slides/_rels/slide1.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2.xml"/>
</Relationships>
</file>

<file path=ppt/slides/_rels/slide10.xml.rels><?xml version="1.0" encoding="UTF-8"?>
<Relationships xmlns="http://schemas.openxmlformats.org/package/2006/relationships"><Relationship Id="rId1" Type="http://schemas.openxmlformats.org/officeDocument/2006/relationships/image" Target="../media/image8.jpeg"/><Relationship Id="rId2" Type="http://schemas.openxmlformats.org/officeDocument/2006/relationships/slideLayout" Target="../slideLayouts/slideLayout1.xml"/>
</Relationships>
</file>

<file path=ppt/slides/_rels/slide11.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1.xml"/>
</Relationships>
</file>

<file path=ppt/slides/_rels/slide12.xml.rels><?xml version="1.0" encoding="UTF-8"?>
<Relationships xmlns="http://schemas.openxmlformats.org/package/2006/relationships"><Relationship Id="rId1" Type="http://schemas.openxmlformats.org/officeDocument/2006/relationships/image" Target="../media/image10.jpeg"/><Relationship Id="rId2" Type="http://schemas.openxmlformats.org/officeDocument/2006/relationships/image" Target="../media/image11.png"/><Relationship Id="rId3" Type="http://schemas.openxmlformats.org/officeDocument/2006/relationships/image" Target="../media/image12.png"/><Relationship Id="rId4" Type="http://schemas.openxmlformats.org/officeDocument/2006/relationships/image" Target="../media/image12.png"/><Relationship Id="rId5" Type="http://schemas.openxmlformats.org/officeDocument/2006/relationships/slideLayout" Target="../slideLayouts/slideLayout1.xml"/>
</Relationships>
</file>

<file path=ppt/slides/_rels/slide13.xml.rels><?xml version="1.0" encoding="UTF-8"?>
<Relationships xmlns="http://schemas.openxmlformats.org/package/2006/relationships"><Relationship Id="rId1" Type="http://schemas.openxmlformats.org/officeDocument/2006/relationships/image" Target="../media/image13.jpeg"/><Relationship Id="rId2" Type="http://schemas.openxmlformats.org/officeDocument/2006/relationships/image" Target="../media/image13.jpeg"/><Relationship Id="rId3" Type="http://schemas.openxmlformats.org/officeDocument/2006/relationships/image" Target="../media/image13.jpeg"/><Relationship Id="rId4" Type="http://schemas.openxmlformats.org/officeDocument/2006/relationships/image" Target="../media/image13.jpeg"/><Relationship Id="rId5" Type="http://schemas.openxmlformats.org/officeDocument/2006/relationships/slideLayout" Target="../slideLayouts/slideLayout1.xml"/>
</Relationships>
</file>

<file path=ppt/slides/_rels/slide14.xml.rels><?xml version="1.0" encoding="UTF-8"?>
<Relationships xmlns="http://schemas.openxmlformats.org/package/2006/relationships"><Relationship Id="rId1" Type="http://schemas.openxmlformats.org/officeDocument/2006/relationships/image" Target="../media/image14.jpeg"/><Relationship Id="rId2" Type="http://schemas.openxmlformats.org/officeDocument/2006/relationships/image" Target="../media/image15.jpeg"/><Relationship Id="rId3" Type="http://schemas.openxmlformats.org/officeDocument/2006/relationships/image" Target="../media/image16.jpeg"/><Relationship Id="rId4" Type="http://schemas.openxmlformats.org/officeDocument/2006/relationships/slideLayout" Target="../slideLayouts/slideLayout1.xml"/>
</Relationships>
</file>

<file path=ppt/slides/_rels/slide15.xml.rels><?xml version="1.0" encoding="UTF-8"?>
<Relationships xmlns="http://schemas.openxmlformats.org/package/2006/relationships"><Relationship Id="rId1" Type="http://schemas.openxmlformats.org/officeDocument/2006/relationships/image" Target="../media/image17.jpeg"/><Relationship Id="rId2" Type="http://schemas.openxmlformats.org/officeDocument/2006/relationships/image" Target="../media/image18.jpeg"/><Relationship Id="rId3" Type="http://schemas.openxmlformats.org/officeDocument/2006/relationships/image" Target="../media/image19.jpeg"/><Relationship Id="rId4" Type="http://schemas.openxmlformats.org/officeDocument/2006/relationships/slideLayout" Target="../slideLayouts/slideLayout1.xml"/>
</Relationships>
</file>

<file path=ppt/slides/_rels/slide16.xml.rels><?xml version="1.0" encoding="UTF-8"?>
<Relationships xmlns="http://schemas.openxmlformats.org/package/2006/relationships"><Relationship Id="rId1" Type="http://schemas.openxmlformats.org/officeDocument/2006/relationships/image" Target="../media/image20.jpeg"/><Relationship Id="rId2" Type="http://schemas.openxmlformats.org/officeDocument/2006/relationships/image" Target="../media/image21.jpeg"/><Relationship Id="rId3" Type="http://schemas.openxmlformats.org/officeDocument/2006/relationships/image" Target="../media/image22.jpeg"/><Relationship Id="rId4" Type="http://schemas.openxmlformats.org/officeDocument/2006/relationships/image" Target="../media/image23.jpeg"/><Relationship Id="rId5" Type="http://schemas.openxmlformats.org/officeDocument/2006/relationships/slideLayout" Target="../slideLayouts/slideLayout1.xml"/>
</Relationships>
</file>

<file path=ppt/slides/_rels/slide17.xml.rels><?xml version="1.0" encoding="UTF-8"?>
<Relationships xmlns="http://schemas.openxmlformats.org/package/2006/relationships"><Relationship Id="rId1" Type="http://schemas.openxmlformats.org/officeDocument/2006/relationships/image" Target="../media/image24.jpeg"/><Relationship Id="rId2" Type="http://schemas.openxmlformats.org/officeDocument/2006/relationships/image" Target="../media/image25.png"/><Relationship Id="rId3" Type="http://schemas.openxmlformats.org/officeDocument/2006/relationships/slideLayout" Target="../slideLayouts/slideLayout1.xml"/>
</Relationships>
</file>

<file path=ppt/slides/_rels/slide18.xml.rels><?xml version="1.0" encoding="UTF-8"?>
<Relationships xmlns="http://schemas.openxmlformats.org/package/2006/relationships"><Relationship Id="rId1" Type="http://schemas.openxmlformats.org/officeDocument/2006/relationships/image" Target="../media/image26.jpeg"/><Relationship Id="rId2" Type="http://schemas.openxmlformats.org/officeDocument/2006/relationships/image" Target="../media/image27.jpeg"/><Relationship Id="rId3" Type="http://schemas.openxmlformats.org/officeDocument/2006/relationships/slideLayout" Target="../slideLayouts/slideLayout1.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3.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4.xml.rels><?xml version="1.0" encoding="UTF-8"?>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1.xml"/>
</Relationships>
</file>

<file path=ppt/slides/_rels/slide5.xml.rels><?xml version="1.0" encoding="UTF-8"?>
<Relationships xmlns="http://schemas.openxmlformats.org/package/2006/relationships"><Relationship Id="rId1" Type="http://schemas.openxmlformats.org/officeDocument/2006/relationships/image" Target="../media/image3.jpeg"/><Relationship Id="rId2" Type="http://schemas.openxmlformats.org/officeDocument/2006/relationships/slideLayout" Target="../slideLayouts/slideLayout1.xml"/>
</Relationships>
</file>

<file path=ppt/slides/_rels/slide6.xml.rels><?xml version="1.0" encoding="UTF-8"?>
<Relationships xmlns="http://schemas.openxmlformats.org/package/2006/relationships"><Relationship Id="rId1" Type="http://schemas.openxmlformats.org/officeDocument/2006/relationships/image" Target="../media/image4.jpeg"/><Relationship Id="rId2" Type="http://schemas.openxmlformats.org/officeDocument/2006/relationships/slideLayout" Target="../slideLayouts/slideLayout1.xml"/>
</Relationships>
</file>

<file path=ppt/slides/_rels/slide7.xml.rels><?xml version="1.0" encoding="UTF-8"?>
<Relationships xmlns="http://schemas.openxmlformats.org/package/2006/relationships"><Relationship Id="rId1" Type="http://schemas.openxmlformats.org/officeDocument/2006/relationships/image" Target="../media/image5.jpeg"/><Relationship Id="rId2" Type="http://schemas.openxmlformats.org/officeDocument/2006/relationships/slideLayout" Target="../slideLayouts/slideLayout1.xml"/>
</Relationships>
</file>

<file path=ppt/slides/_rels/slide8.xml.rels><?xml version="1.0" encoding="UTF-8"?>
<Relationships xmlns="http://schemas.openxmlformats.org/package/2006/relationships"><Relationship Id="rId1" Type="http://schemas.openxmlformats.org/officeDocument/2006/relationships/image" Target="../media/image6.jpeg"/><Relationship Id="rId2" Type="http://schemas.openxmlformats.org/officeDocument/2006/relationships/slideLayout" Target="../slideLayouts/slideLayout1.xml"/>
</Relationships>
</file>

<file path=ppt/slides/_rels/slide9.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image" Target="../media/image3.jpeg"/><Relationship Id="rId3" Type="http://schemas.openxmlformats.org/officeDocument/2006/relationships/image" Target="../media/image4.jpeg"/><Relationship Id="rId4" Type="http://schemas.openxmlformats.org/officeDocument/2006/relationships/image" Target="../media/image6.jpeg"/><Relationship Id="rId5" Type="http://schemas.openxmlformats.org/officeDocument/2006/relationships/image" Target="../media/image2.jpeg"/><Relationship Id="rId6" Type="http://schemas.openxmlformats.org/officeDocument/2006/relationships/image" Target="../media/image5.jpeg"/><Relationship Id="rId7" Type="http://schemas.openxmlformats.org/officeDocument/2006/relationships/slideLayout" Target="../slideLayouts/slideLayout1.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 name=""/>
          <p:cNvSpPr txBox="1"/>
          <p:nvPr/>
        </p:nvSpPr>
        <p:spPr>
          <a:xfrm>
            <a:off x="819360" y="5053320"/>
            <a:ext cx="8278560" cy="1160280"/>
          </a:xfrm>
          <a:prstGeom prst="rect">
            <a:avLst/>
          </a:prstGeom>
          <a:noFill/>
          <a:ln w="0">
            <a:noFill/>
          </a:ln>
        </p:spPr>
        <p:txBody>
          <a:bodyPr lIns="90000" rIns="90000" tIns="45000" bIns="45000" anchor="t" anchorCtr="1">
            <a:spAutoFit/>
          </a:bodyPr>
          <a:p>
            <a:pPr algn="ctr"/>
            <a:r>
              <a:rPr lang="fr-FR" sz="2400" b="1" u="none" strike="noStrike">
                <a:solidFill>
                  <a:srgbClr val="000000"/>
                </a:solidFill>
                <a:effectLst/>
                <a:uFillTx/>
                <a:latin typeface="Comic Sans MS"/>
              </a:rPr>
              <a:t>Habitat participatif 2Bis Place Docteur Laennec Caen</a:t>
            </a:r>
            <a:endParaRPr lang="fr-FR" sz="2400" b="0" u="none" strike="noStrike">
              <a:solidFill>
                <a:srgbClr val="000000"/>
              </a:solidFill>
              <a:effectLst/>
              <a:uFillTx/>
              <a:latin typeface="Arial"/>
            </a:endParaRPr>
          </a:p>
          <a:p>
            <a:pPr algn="ctr"/>
            <a:endParaRPr lang="fr-FR" sz="800" b="0" u="none" strike="noStrike">
              <a:solidFill>
                <a:srgbClr val="000000"/>
              </a:solidFill>
              <a:effectLst/>
              <a:uFillTx/>
              <a:latin typeface="Arial"/>
            </a:endParaRPr>
          </a:p>
          <a:p>
            <a:pPr algn="ctr"/>
            <a:r>
              <a:rPr lang="fr-FR" sz="1800" b="0" u="none" strike="noStrike">
                <a:solidFill>
                  <a:srgbClr val="000000"/>
                </a:solidFill>
                <a:effectLst/>
                <a:uFillTx/>
                <a:latin typeface="Comic Sans MS"/>
              </a:rPr>
              <a:t>Réservation conseillée Tel. </a:t>
            </a:r>
            <a:r>
              <a:rPr lang="fr-FR" sz="1800" b="1" u="none" strike="noStrike">
                <a:solidFill>
                  <a:srgbClr val="000000"/>
                </a:solidFill>
                <a:effectLst/>
                <a:uFillTx/>
                <a:latin typeface="Comic Sans MS"/>
              </a:rPr>
              <a:t>06 48 77 32 68</a:t>
            </a:r>
            <a:r>
              <a:rPr lang="fr-FR" sz="1800" b="0" u="none" strike="noStrike">
                <a:solidFill>
                  <a:srgbClr val="000000"/>
                </a:solidFill>
                <a:effectLst/>
                <a:uFillTx/>
                <a:latin typeface="Comic Sans MS"/>
              </a:rPr>
              <a:t> ou </a:t>
            </a:r>
            <a:r>
              <a:rPr lang="fr-FR" sz="1800" b="1" u="none" strike="noStrike">
                <a:solidFill>
                  <a:srgbClr val="000000"/>
                </a:solidFill>
                <a:effectLst/>
                <a:uFillTx/>
                <a:latin typeface="Comic Sans MS"/>
              </a:rPr>
              <a:t>b.Leroy458@gmail.com</a:t>
            </a:r>
            <a:endParaRPr lang="fr-FR" sz="1800" b="0" u="none" strike="noStrike">
              <a:solidFill>
                <a:srgbClr val="000000"/>
              </a:solidFill>
              <a:effectLst/>
              <a:uFillTx/>
              <a:latin typeface="Arial"/>
            </a:endParaRPr>
          </a:p>
        </p:txBody>
      </p:sp>
      <p:sp>
        <p:nvSpPr>
          <p:cNvPr id="10" name=""/>
          <p:cNvSpPr txBox="1"/>
          <p:nvPr/>
        </p:nvSpPr>
        <p:spPr>
          <a:xfrm>
            <a:off x="4669920" y="-47880"/>
            <a:ext cx="4821840" cy="727560"/>
          </a:xfrm>
          <a:prstGeom prst="rect">
            <a:avLst/>
          </a:prstGeom>
          <a:noFill/>
          <a:ln w="0">
            <a:noFill/>
          </a:ln>
        </p:spPr>
        <p:txBody>
          <a:bodyPr lIns="90000" rIns="90000" tIns="45000" bIns="45000" anchor="t">
            <a:spAutoFit/>
          </a:bodyPr>
          <a:p>
            <a:r>
              <a:rPr lang="fr-FR" sz="3600" b="1" i="1" u="none" strike="noStrike">
                <a:solidFill>
                  <a:srgbClr val="000000"/>
                </a:solidFill>
                <a:effectLst/>
                <a:uFillTx/>
                <a:latin typeface="Comic Sans MS"/>
              </a:rPr>
              <a:t>Les soirées du 2 bis</a:t>
            </a:r>
            <a:endParaRPr lang="fr-FR" sz="3600" b="0" u="none" strike="noStrike">
              <a:solidFill>
                <a:srgbClr val="000000"/>
              </a:solidFill>
              <a:effectLst/>
              <a:uFillTx/>
              <a:latin typeface="Arial"/>
            </a:endParaRPr>
          </a:p>
        </p:txBody>
      </p:sp>
      <p:pic>
        <p:nvPicPr>
          <p:cNvPr id="11" name=""/>
          <p:cNvPicPr/>
          <p:nvPr/>
        </p:nvPicPr>
        <p:blipFill>
          <a:blip r:embed="rId1"/>
          <a:stretch/>
        </p:blipFill>
        <p:spPr>
          <a:xfrm>
            <a:off x="-4320" y="73800"/>
            <a:ext cx="4371840" cy="4949640"/>
          </a:xfrm>
          <a:prstGeom prst="rect">
            <a:avLst/>
          </a:prstGeom>
          <a:noFill/>
          <a:ln w="0">
            <a:noFill/>
          </a:ln>
        </p:spPr>
      </p:pic>
      <p:sp>
        <p:nvSpPr>
          <p:cNvPr id="12" name=""/>
          <p:cNvSpPr txBox="1"/>
          <p:nvPr/>
        </p:nvSpPr>
        <p:spPr>
          <a:xfrm>
            <a:off x="4664520" y="744120"/>
            <a:ext cx="5185440" cy="4106880"/>
          </a:xfrm>
          <a:prstGeom prst="rect">
            <a:avLst/>
          </a:prstGeom>
          <a:noFill/>
          <a:ln w="0">
            <a:noFill/>
          </a:ln>
        </p:spPr>
        <p:txBody>
          <a:bodyPr lIns="90000" rIns="90000" tIns="45000" bIns="45000" anchor="t">
            <a:spAutoFit/>
          </a:bodyPr>
          <a:p>
            <a:r>
              <a:rPr lang="fr-FR" sz="1490" b="0" u="none" strike="noStrike">
                <a:solidFill>
                  <a:srgbClr val="000000"/>
                </a:solidFill>
                <a:effectLst/>
                <a:uFillTx/>
                <a:latin typeface="Comic Sans MS"/>
              </a:rPr>
              <a:t>Présentation de </a:t>
            </a:r>
            <a:endParaRPr lang="fr-FR" sz="1490" b="0" u="none" strike="noStrike">
              <a:solidFill>
                <a:srgbClr val="000000"/>
              </a:solidFill>
              <a:effectLst/>
              <a:uFillTx/>
              <a:latin typeface="Arial"/>
            </a:endParaRPr>
          </a:p>
          <a:p>
            <a:r>
              <a:rPr lang="fr-FR" sz="2200" b="1" u="none" strike="noStrike">
                <a:solidFill>
                  <a:srgbClr val="000000"/>
                </a:solidFill>
                <a:effectLst/>
                <a:uFillTx/>
                <a:latin typeface="Comic Sans MS"/>
              </a:rPr>
              <a:t>Quartier des Fleurs</a:t>
            </a:r>
            <a:r>
              <a:rPr lang="fr-FR" sz="1490" b="0" u="none" strike="noStrike">
                <a:solidFill>
                  <a:srgbClr val="000000"/>
                </a:solidFill>
                <a:effectLst/>
                <a:uFillTx/>
                <a:latin typeface="Comic Sans MS"/>
              </a:rPr>
              <a:t>, </a:t>
            </a:r>
            <a:endParaRPr lang="fr-FR" sz="1490" b="0" u="none" strike="noStrike">
              <a:solidFill>
                <a:srgbClr val="000000"/>
              </a:solidFill>
              <a:effectLst/>
              <a:uFillTx/>
              <a:latin typeface="Arial"/>
            </a:endParaRPr>
          </a:p>
          <a:p>
            <a:r>
              <a:rPr lang="fr-FR" sz="1800" b="1" u="none" strike="noStrike">
                <a:solidFill>
                  <a:srgbClr val="000000"/>
                </a:solidFill>
                <a:effectLst/>
                <a:uFillTx/>
                <a:latin typeface="Comic Sans MS"/>
              </a:rPr>
              <a:t>un lotissement populaire </a:t>
            </a:r>
            <a:endParaRPr lang="fr-FR" sz="1800" b="0" u="none" strike="noStrike">
              <a:solidFill>
                <a:srgbClr val="000000"/>
              </a:solidFill>
              <a:effectLst/>
              <a:uFillTx/>
              <a:latin typeface="Arial"/>
            </a:endParaRPr>
          </a:p>
          <a:p>
            <a:r>
              <a:rPr lang="fr-FR" sz="1800" b="1" u="none" strike="noStrike">
                <a:solidFill>
                  <a:srgbClr val="000000"/>
                </a:solidFill>
                <a:effectLst/>
                <a:uFillTx/>
                <a:latin typeface="Comic Sans MS"/>
              </a:rPr>
              <a:t>des années 1920-1930 à Caen</a:t>
            </a:r>
            <a:r>
              <a:rPr lang="fr-FR" sz="1600" b="0" u="none" strike="noStrike">
                <a:solidFill>
                  <a:srgbClr val="000000"/>
                </a:solidFill>
                <a:effectLst/>
                <a:uFillTx/>
                <a:latin typeface="Comic Sans MS"/>
              </a:rPr>
              <a:t> </a:t>
            </a:r>
            <a:endParaRPr lang="fr-FR" sz="1600" b="0" u="none" strike="noStrike">
              <a:solidFill>
                <a:srgbClr val="000000"/>
              </a:solidFill>
              <a:effectLst/>
              <a:uFillTx/>
              <a:latin typeface="Arial"/>
            </a:endParaRPr>
          </a:p>
          <a:p>
            <a:r>
              <a:rPr lang="fr-FR" sz="1600" b="0" u="none" strike="noStrike">
                <a:solidFill>
                  <a:srgbClr val="000000"/>
                </a:solidFill>
                <a:effectLst/>
                <a:uFillTx/>
                <a:latin typeface="Comic Sans MS"/>
              </a:rPr>
              <a:t>par son auteur : André Gasson</a:t>
            </a:r>
            <a:endParaRPr lang="fr-FR" sz="1600" b="0" u="none" strike="noStrike">
              <a:solidFill>
                <a:srgbClr val="000000"/>
              </a:solidFill>
              <a:effectLst/>
              <a:uFillTx/>
              <a:latin typeface="Arial"/>
            </a:endParaRPr>
          </a:p>
          <a:p>
            <a:endParaRPr lang="fr-FR" sz="1600" b="0" u="none" strike="noStrike">
              <a:solidFill>
                <a:srgbClr val="000000"/>
              </a:solidFill>
              <a:effectLst/>
              <a:uFillTx/>
              <a:latin typeface="Arial"/>
            </a:endParaRPr>
          </a:p>
          <a:p>
            <a:r>
              <a:rPr lang="fr-FR" sz="1600" b="0" u="none" strike="noStrike">
                <a:solidFill>
                  <a:srgbClr val="000000"/>
                </a:solidFill>
                <a:effectLst/>
                <a:uFillTx/>
                <a:latin typeface="Comic Sans MS"/>
              </a:rPr>
              <a:t>Ce sera l’occasion de découvrir la vie et l’évolution d’un petit quartier de la rive droite et d’élargir le propos aux autres quartiers d’avant la Seconde Guerre mondiale qui se sont développés dans toute la ville, sous la forme de cité-jardins, publics ou privés.</a:t>
            </a:r>
            <a:endParaRPr lang="fr-FR" sz="1600" b="0" u="none" strike="noStrike">
              <a:solidFill>
                <a:srgbClr val="000000"/>
              </a:solidFill>
              <a:effectLst/>
              <a:uFillTx/>
              <a:latin typeface="Arial"/>
            </a:endParaRPr>
          </a:p>
          <a:p>
            <a:endParaRPr lang="fr-FR" sz="1600" b="0" u="none" strike="noStrike">
              <a:solidFill>
                <a:srgbClr val="000000"/>
              </a:solidFill>
              <a:effectLst/>
              <a:uFillTx/>
              <a:latin typeface="Arial"/>
            </a:endParaRPr>
          </a:p>
          <a:p>
            <a:r>
              <a:rPr lang="fr-FR" sz="2600" b="1" u="none" strike="noStrike">
                <a:solidFill>
                  <a:srgbClr val="000000"/>
                </a:solidFill>
                <a:effectLst/>
                <a:uFillTx/>
                <a:latin typeface="Comic Sans MS"/>
              </a:rPr>
              <a:t>Vendredi 6 mars à 20 h 30</a:t>
            </a:r>
            <a:endParaRPr lang="fr-FR" sz="2600" b="0" u="none" strike="noStrik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9" name=""/>
          <p:cNvPicPr/>
          <p:nvPr/>
        </p:nvPicPr>
        <p:blipFill>
          <a:blip r:embed="rId1"/>
          <a:srcRect l="0" t="10248" r="865" b="6309"/>
          <a:stretch/>
        </p:blipFill>
        <p:spPr>
          <a:xfrm>
            <a:off x="73080" y="448200"/>
            <a:ext cx="10006920" cy="4997880"/>
          </a:xfrm>
          <a:prstGeom prst="rect">
            <a:avLst/>
          </a:prstGeom>
          <a:noFill/>
          <a:ln w="0">
            <a:noFill/>
          </a:ln>
        </p:spPr>
      </p:pic>
      <p:sp>
        <p:nvSpPr>
          <p:cNvPr id="40" name=""/>
          <p:cNvSpPr/>
          <p:nvPr/>
        </p:nvSpPr>
        <p:spPr>
          <a:xfrm>
            <a:off x="3820680" y="1640880"/>
            <a:ext cx="545400" cy="0"/>
          </a:xfrm>
          <a:prstGeom prst="line">
            <a:avLst/>
          </a:prstGeom>
          <a:ln w="0">
            <a:solidFill>
              <a:srgbClr val="3465a4"/>
            </a:solidFill>
          </a:ln>
        </p:spPr>
        <p:style>
          <a:lnRef idx="0"/>
          <a:fillRef idx="0"/>
          <a:effectRef idx="0"/>
          <a:fontRef idx="minor"/>
        </p:style>
        <p:txBody>
          <a:bodyPr lIns="90000" rIns="90000" tIns="-45000" bIns="-45000" anchor="ctr">
            <a:noAutofit/>
          </a:bodyPr>
          <a:p>
            <a:endParaRPr lang="fr-FR" sz="1800" b="0" u="none" strike="noStrike">
              <a:solidFill>
                <a:srgbClr val="000000"/>
              </a:solidFill>
              <a:effectLst/>
              <a:uFillTx/>
              <a:latin typeface="Arial"/>
            </a:endParaRPr>
          </a:p>
        </p:txBody>
      </p:sp>
      <p:sp>
        <p:nvSpPr>
          <p:cNvPr id="41" name=""/>
          <p:cNvSpPr/>
          <p:nvPr/>
        </p:nvSpPr>
        <p:spPr>
          <a:xfrm>
            <a:off x="4184640" y="2088720"/>
            <a:ext cx="0" cy="1193760"/>
          </a:xfrm>
          <a:prstGeom prst="line">
            <a:avLst/>
          </a:prstGeom>
          <a:ln w="18000">
            <a:solidFill>
              <a:srgbClr val="ff0000"/>
            </a:solidFill>
            <a:round/>
          </a:ln>
        </p:spPr>
        <p:style>
          <a:lnRef idx="0"/>
          <a:fillRef idx="0"/>
          <a:effectRef idx="0"/>
          <a:fontRef idx="minor"/>
        </p:style>
        <p:txBody>
          <a:bodyPr lIns="99000" rIns="99000" tIns="54000" bIns="54000" anchor="ctr">
            <a:noAutofit/>
          </a:bodyPr>
          <a:p>
            <a:endParaRPr lang="fr-FR" sz="1800" b="0" u="none" strike="noStrike">
              <a:solidFill>
                <a:srgbClr val="000000"/>
              </a:solidFill>
              <a:effectLst/>
              <a:uFillTx/>
              <a:latin typeface="Arial"/>
            </a:endParaRPr>
          </a:p>
        </p:txBody>
      </p:sp>
      <p:sp>
        <p:nvSpPr>
          <p:cNvPr id="42" name=""/>
          <p:cNvSpPr/>
          <p:nvPr/>
        </p:nvSpPr>
        <p:spPr>
          <a:xfrm flipH="1">
            <a:off x="4184640" y="3207960"/>
            <a:ext cx="1091520" cy="74520"/>
          </a:xfrm>
          <a:prstGeom prst="line">
            <a:avLst/>
          </a:prstGeom>
          <a:ln w="18000">
            <a:solidFill>
              <a:srgbClr val="ff0000"/>
            </a:solidFill>
            <a:round/>
          </a:ln>
        </p:spPr>
        <p:style>
          <a:lnRef idx="0"/>
          <a:fillRef idx="0"/>
          <a:effectRef idx="0"/>
          <a:fontRef idx="minor"/>
        </p:style>
        <p:txBody>
          <a:bodyPr lIns="99000" rIns="99000" tIns="20520" bIns="20520" anchor="ctr">
            <a:noAutofit/>
          </a:bodyPr>
          <a:p>
            <a:endParaRPr lang="fr-FR" sz="1800" b="0" u="none" strike="noStrike">
              <a:solidFill>
                <a:srgbClr val="000000"/>
              </a:solidFill>
              <a:effectLst/>
              <a:uFillTx/>
              <a:latin typeface="Arial"/>
            </a:endParaRPr>
          </a:p>
        </p:txBody>
      </p:sp>
      <p:sp>
        <p:nvSpPr>
          <p:cNvPr id="43" name=""/>
          <p:cNvSpPr/>
          <p:nvPr/>
        </p:nvSpPr>
        <p:spPr>
          <a:xfrm flipV="1">
            <a:off x="5276160" y="2088720"/>
            <a:ext cx="91080" cy="1119240"/>
          </a:xfrm>
          <a:prstGeom prst="line">
            <a:avLst/>
          </a:prstGeom>
          <a:ln w="18000">
            <a:solidFill>
              <a:srgbClr val="ff0000"/>
            </a:solidFill>
            <a:round/>
          </a:ln>
        </p:spPr>
        <p:style>
          <a:lnRef idx="0"/>
          <a:fillRef idx="0"/>
          <a:effectRef idx="0"/>
          <a:fontRef idx="minor"/>
        </p:style>
        <p:txBody>
          <a:bodyPr lIns="99000" rIns="99000" tIns="54000" bIns="54000" anchor="ctr">
            <a:noAutofit/>
          </a:bodyPr>
          <a:p>
            <a:endParaRPr lang="fr-FR" sz="1800" b="0" u="none" strike="noStrike">
              <a:solidFill>
                <a:srgbClr val="000000"/>
              </a:solidFill>
              <a:effectLst/>
              <a:uFillTx/>
              <a:latin typeface="Arial"/>
            </a:endParaRPr>
          </a:p>
        </p:txBody>
      </p:sp>
      <p:sp>
        <p:nvSpPr>
          <p:cNvPr id="44" name=""/>
          <p:cNvSpPr/>
          <p:nvPr/>
        </p:nvSpPr>
        <p:spPr>
          <a:xfrm>
            <a:off x="4184640" y="2088720"/>
            <a:ext cx="1182600" cy="0"/>
          </a:xfrm>
          <a:prstGeom prst="line">
            <a:avLst/>
          </a:prstGeom>
          <a:ln w="18000">
            <a:solidFill>
              <a:srgbClr val="ff0000"/>
            </a:solidFill>
            <a:round/>
          </a:ln>
        </p:spPr>
        <p:style>
          <a:lnRef idx="0"/>
          <a:fillRef idx="0"/>
          <a:effectRef idx="0"/>
          <a:fontRef idx="minor"/>
        </p:style>
        <p:txBody>
          <a:bodyPr lIns="99000" rIns="99000" tIns="-54000" bIns="-54000" anchor="ctr">
            <a:noAutofit/>
          </a:bodyPr>
          <a:p>
            <a:endParaRPr lang="fr-FR" sz="1800" b="0" u="none" strike="noStrik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5" name=""/>
          <p:cNvPicPr/>
          <p:nvPr/>
        </p:nvPicPr>
        <p:blipFill>
          <a:blip r:embed="rId1"/>
          <a:stretch/>
        </p:blipFill>
        <p:spPr>
          <a:xfrm>
            <a:off x="360" y="-171360"/>
            <a:ext cx="6728760" cy="5996880"/>
          </a:xfrm>
          <a:prstGeom prst="rect">
            <a:avLst/>
          </a:prstGeom>
          <a:noFill/>
          <a:ln w="0">
            <a:noFill/>
          </a:ln>
        </p:spPr>
      </p:pic>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pSp>
        <p:nvGrpSpPr>
          <p:cNvPr id="46" name="Objet de groupe 4"/>
          <p:cNvGrpSpPr/>
          <p:nvPr/>
        </p:nvGrpSpPr>
        <p:grpSpPr>
          <a:xfrm>
            <a:off x="-207720" y="0"/>
            <a:ext cx="6666840" cy="5829120"/>
            <a:chOff x="-207720" y="0"/>
            <a:chExt cx="6666840" cy="5829120"/>
          </a:xfrm>
        </p:grpSpPr>
        <p:pic>
          <p:nvPicPr>
            <p:cNvPr id="47" name=""/>
            <p:cNvPicPr/>
            <p:nvPr/>
          </p:nvPicPr>
          <p:blipFill>
            <a:blip r:embed="rId1"/>
            <a:stretch/>
          </p:blipFill>
          <p:spPr>
            <a:xfrm rot="5408400">
              <a:off x="1234080" y="551520"/>
              <a:ext cx="3811320" cy="6460200"/>
            </a:xfrm>
            <a:prstGeom prst="rect">
              <a:avLst/>
            </a:prstGeom>
            <a:noFill/>
            <a:ln w="0">
              <a:noFill/>
            </a:ln>
          </p:spPr>
        </p:pic>
        <p:sp>
          <p:nvSpPr>
            <p:cNvPr id="48" name="Forme8_ 2"/>
            <p:cNvSpPr/>
            <p:nvPr/>
          </p:nvSpPr>
          <p:spPr>
            <a:xfrm>
              <a:off x="4512600" y="4149000"/>
              <a:ext cx="36000" cy="30240"/>
            </a:xfrm>
            <a:prstGeom prst="rect">
              <a:avLst/>
            </a:prstGeom>
            <a:solidFill>
              <a:srgbClr val="ff0000"/>
            </a:solidFill>
            <a:ln w="0">
              <a:solidFill>
                <a:srgbClr val="3465a4"/>
              </a:solidFill>
            </a:ln>
          </p:spPr>
          <p:style>
            <a:lnRef idx="0"/>
            <a:fillRef idx="0"/>
            <a:effectRef idx="0"/>
            <a:fontRef idx="minor"/>
          </p:style>
          <p:txBody>
            <a:bodyPr lIns="90000" rIns="90000" tIns="-14760" bIns="-14760" anchor="ctr">
              <a:noAutofit/>
            </a:bodyPr>
            <a:p>
              <a:endParaRPr lang="fr-FR" sz="1800" b="0" u="none" strike="noStrike">
                <a:solidFill>
                  <a:srgbClr val="ffffff"/>
                </a:solidFill>
                <a:effectLst/>
                <a:uFillTx/>
                <a:latin typeface="Arial"/>
                <a:ea typeface="Microsoft YaHei"/>
              </a:endParaRPr>
            </a:p>
          </p:txBody>
        </p:sp>
        <p:sp>
          <p:nvSpPr>
            <p:cNvPr id="49" name="Forme9_ 2"/>
            <p:cNvSpPr txBox="1"/>
            <p:nvPr/>
          </p:nvSpPr>
          <p:spPr>
            <a:xfrm>
              <a:off x="4123440" y="3999600"/>
              <a:ext cx="891360" cy="288360"/>
            </a:xfrm>
            <a:prstGeom prst="rect">
              <a:avLst/>
            </a:prstGeom>
            <a:noFill/>
            <a:ln w="0">
              <a:noFill/>
            </a:ln>
          </p:spPr>
          <p:txBody>
            <a:bodyPr lIns="90000" rIns="90000" tIns="45000" bIns="45000" anchor="t">
              <a:spAutoFit/>
            </a:bodyPr>
            <a:p>
              <a:pPr>
                <a:lnSpc>
                  <a:spcPct val="100000"/>
                </a:lnSpc>
              </a:pPr>
              <a:r>
                <a:rPr lang="fr-FR" sz="700" b="1" u="none" strike="noStrike">
                  <a:solidFill>
                    <a:srgbClr val="000000"/>
                  </a:solidFill>
                  <a:effectLst/>
                  <a:uFillTx/>
                  <a:latin typeface="Arial"/>
                  <a:ea typeface="Microsoft YaHei"/>
                </a:rPr>
                <a:t>Cité nouvelle , 1905</a:t>
              </a:r>
              <a:endParaRPr lang="fr-FR" sz="700" b="0" u="none" strike="noStrike">
                <a:solidFill>
                  <a:srgbClr val="000000"/>
                </a:solidFill>
                <a:effectLst/>
                <a:uFillTx/>
                <a:latin typeface="Arial"/>
              </a:endParaRPr>
            </a:p>
          </p:txBody>
        </p:sp>
        <p:sp>
          <p:nvSpPr>
            <p:cNvPr id="50" name="Forme10_ 2"/>
            <p:cNvSpPr/>
            <p:nvPr/>
          </p:nvSpPr>
          <p:spPr>
            <a:xfrm>
              <a:off x="5365440" y="2766240"/>
              <a:ext cx="83160" cy="69480"/>
            </a:xfrm>
            <a:prstGeom prst="rect">
              <a:avLst/>
            </a:prstGeom>
            <a:solidFill>
              <a:srgbClr val="ff0000"/>
            </a:solidFill>
            <a:ln w="0">
              <a:solidFill>
                <a:srgbClr val="3465a4"/>
              </a:solidFill>
            </a:ln>
          </p:spPr>
          <p:style>
            <a:lnRef idx="0"/>
            <a:fillRef idx="0"/>
            <a:effectRef idx="0"/>
            <a:fontRef idx="minor"/>
          </p:style>
          <p:txBody>
            <a:bodyPr lIns="90000" rIns="90000" tIns="24480" bIns="24480" anchor="ctr">
              <a:noAutofit/>
            </a:bodyPr>
            <a:p>
              <a:endParaRPr lang="fr-FR" sz="1800" b="0" u="none" strike="noStrike">
                <a:solidFill>
                  <a:srgbClr val="ffffff"/>
                </a:solidFill>
                <a:effectLst/>
                <a:uFillTx/>
                <a:latin typeface="Arial"/>
                <a:ea typeface="Microsoft YaHei"/>
              </a:endParaRPr>
            </a:p>
          </p:txBody>
        </p:sp>
        <p:sp>
          <p:nvSpPr>
            <p:cNvPr id="51" name="Forme11_ 2"/>
            <p:cNvSpPr txBox="1"/>
            <p:nvPr/>
          </p:nvSpPr>
          <p:spPr>
            <a:xfrm>
              <a:off x="5206680" y="2822400"/>
              <a:ext cx="1005840" cy="317160"/>
            </a:xfrm>
            <a:prstGeom prst="rect">
              <a:avLst/>
            </a:prstGeom>
            <a:noFill/>
            <a:ln w="0">
              <a:noFill/>
            </a:ln>
          </p:spPr>
          <p:txBody>
            <a:bodyPr lIns="90000" rIns="90000" tIns="45000" bIns="45000" anchor="t">
              <a:spAutoFit/>
            </a:bodyPr>
            <a:p>
              <a:pPr>
                <a:lnSpc>
                  <a:spcPct val="100000"/>
                </a:lnSpc>
              </a:pPr>
              <a:r>
                <a:rPr lang="fr-FR" sz="700" b="1" u="none" strike="noStrike">
                  <a:solidFill>
                    <a:srgbClr val="000000"/>
                  </a:solidFill>
                  <a:effectLst/>
                  <a:uFillTx/>
                  <a:latin typeface="Arial"/>
                  <a:ea typeface="Microsoft YaHei"/>
                </a:rPr>
                <a:t>Clos Charmant, 1931</a:t>
              </a:r>
              <a:endParaRPr lang="fr-FR" sz="700" b="0" u="none" strike="noStrike">
                <a:solidFill>
                  <a:srgbClr val="000000"/>
                </a:solidFill>
                <a:effectLst/>
                <a:uFillTx/>
                <a:latin typeface="Arial"/>
              </a:endParaRPr>
            </a:p>
          </p:txBody>
        </p:sp>
        <p:sp>
          <p:nvSpPr>
            <p:cNvPr id="52" name="Forme12_ 2"/>
            <p:cNvSpPr/>
            <p:nvPr/>
          </p:nvSpPr>
          <p:spPr>
            <a:xfrm>
              <a:off x="5472360" y="2633760"/>
              <a:ext cx="148320" cy="122040"/>
            </a:xfrm>
            <a:prstGeom prst="rect">
              <a:avLst/>
            </a:prstGeom>
            <a:solidFill>
              <a:srgbClr val="ff0000"/>
            </a:solidFill>
            <a:ln w="0">
              <a:solidFill>
                <a:srgbClr val="3465a4"/>
              </a:solidFill>
            </a:ln>
          </p:spPr>
          <p:style>
            <a:lnRef idx="0"/>
            <a:fillRef idx="0"/>
            <a:effectRef idx="0"/>
            <a:fontRef idx="minor"/>
          </p:style>
          <p:txBody>
            <a:bodyPr lIns="90000" rIns="90000" tIns="45000" bIns="45000" anchor="ctr">
              <a:noAutofit/>
            </a:bodyPr>
            <a:p>
              <a:endParaRPr lang="fr-FR" sz="1800" b="0" u="none" strike="noStrike">
                <a:solidFill>
                  <a:srgbClr val="ffffff"/>
                </a:solidFill>
                <a:effectLst/>
                <a:uFillTx/>
                <a:latin typeface="Arial"/>
                <a:ea typeface="Microsoft YaHei"/>
              </a:endParaRPr>
            </a:p>
          </p:txBody>
        </p:sp>
        <p:sp>
          <p:nvSpPr>
            <p:cNvPr id="53" name="Forme13_ 2"/>
            <p:cNvSpPr txBox="1"/>
            <p:nvPr/>
          </p:nvSpPr>
          <p:spPr>
            <a:xfrm>
              <a:off x="5129640" y="2404440"/>
              <a:ext cx="605520" cy="288360"/>
            </a:xfrm>
            <a:prstGeom prst="rect">
              <a:avLst/>
            </a:prstGeom>
            <a:noFill/>
            <a:ln w="0">
              <a:noFill/>
            </a:ln>
          </p:spPr>
          <p:txBody>
            <a:bodyPr lIns="90000" rIns="90000" tIns="45000" bIns="45000" anchor="t">
              <a:spAutoFit/>
            </a:bodyPr>
            <a:p>
              <a:pPr>
                <a:lnSpc>
                  <a:spcPct val="100000"/>
                </a:lnSpc>
              </a:pPr>
              <a:r>
                <a:rPr lang="fr-FR" sz="700" b="1" u="none" strike="noStrike">
                  <a:solidFill>
                    <a:srgbClr val="000000"/>
                  </a:solidFill>
                  <a:effectLst/>
                  <a:uFillTx/>
                  <a:latin typeface="Arial"/>
                  <a:ea typeface="Microsoft YaHei"/>
                </a:rPr>
                <a:t>Manoury, 1922</a:t>
              </a:r>
              <a:r>
                <a:rPr lang="fr-FR" sz="700" b="1" u="none" strike="noStrike">
                  <a:solidFill>
                    <a:srgbClr val="000000"/>
                  </a:solidFill>
                  <a:effectLst/>
                  <a:uFillTx/>
                  <a:latin typeface="Arial"/>
                  <a:ea typeface="Microsoft YaHei"/>
                </a:rPr>
                <a:t> </a:t>
              </a:r>
              <a:endParaRPr lang="fr-FR" sz="700" b="0" u="none" strike="noStrike">
                <a:solidFill>
                  <a:srgbClr val="000000"/>
                </a:solidFill>
                <a:effectLst/>
                <a:uFillTx/>
                <a:latin typeface="Arial"/>
              </a:endParaRPr>
            </a:p>
          </p:txBody>
        </p:sp>
        <p:sp>
          <p:nvSpPr>
            <p:cNvPr id="54" name="Forme14_ 2"/>
            <p:cNvSpPr/>
            <p:nvPr/>
          </p:nvSpPr>
          <p:spPr>
            <a:xfrm>
              <a:off x="5279760" y="2639160"/>
              <a:ext cx="119880" cy="97920"/>
            </a:xfrm>
            <a:prstGeom prst="rect">
              <a:avLst/>
            </a:prstGeom>
            <a:solidFill>
              <a:srgbClr val="ff0000"/>
            </a:solidFill>
            <a:ln w="0">
              <a:solidFill>
                <a:srgbClr val="3465a4"/>
              </a:solidFill>
            </a:ln>
          </p:spPr>
          <p:style>
            <a:lnRef idx="0"/>
            <a:fillRef idx="0"/>
            <a:effectRef idx="0"/>
            <a:fontRef idx="minor"/>
          </p:style>
          <p:txBody>
            <a:bodyPr lIns="90000" rIns="90000" tIns="45000" bIns="45000" anchor="ctr">
              <a:noAutofit/>
            </a:bodyPr>
            <a:p>
              <a:endParaRPr lang="fr-FR" sz="1800" b="0" u="none" strike="noStrike">
                <a:solidFill>
                  <a:srgbClr val="ffffff"/>
                </a:solidFill>
                <a:effectLst/>
                <a:uFillTx/>
                <a:latin typeface="Arial"/>
                <a:ea typeface="Microsoft YaHei"/>
              </a:endParaRPr>
            </a:p>
          </p:txBody>
        </p:sp>
        <p:sp>
          <p:nvSpPr>
            <p:cNvPr id="55" name="Forme15_ 2"/>
            <p:cNvSpPr txBox="1"/>
            <p:nvPr/>
          </p:nvSpPr>
          <p:spPr>
            <a:xfrm>
              <a:off x="4623120" y="2542320"/>
              <a:ext cx="641520" cy="367200"/>
            </a:xfrm>
            <a:prstGeom prst="rect">
              <a:avLst/>
            </a:prstGeom>
            <a:noFill/>
            <a:ln w="0">
              <a:noFill/>
            </a:ln>
          </p:spPr>
          <p:txBody>
            <a:bodyPr lIns="90000" rIns="90000" tIns="45000" bIns="45000" anchor="t">
              <a:spAutoFit/>
            </a:bodyPr>
            <a:p>
              <a:pPr>
                <a:lnSpc>
                  <a:spcPct val="100000"/>
                </a:lnSpc>
              </a:pPr>
              <a:r>
                <a:rPr lang="fr-FR" sz="700" b="1" u="none" strike="noStrike">
                  <a:solidFill>
                    <a:srgbClr val="000000"/>
                  </a:solidFill>
                  <a:effectLst/>
                  <a:uFillTx/>
                  <a:latin typeface="Arial"/>
                  <a:ea typeface="Microsoft YaHei"/>
                </a:rPr>
                <a:t>Clos Joli, 1931</a:t>
              </a:r>
              <a:endParaRPr lang="fr-FR" sz="700" b="0" u="none" strike="noStrike">
                <a:solidFill>
                  <a:srgbClr val="000000"/>
                </a:solidFill>
                <a:effectLst/>
                <a:uFillTx/>
                <a:latin typeface="Arial"/>
              </a:endParaRPr>
            </a:p>
          </p:txBody>
        </p:sp>
        <p:sp>
          <p:nvSpPr>
            <p:cNvPr id="56" name="Forme16_ 2"/>
            <p:cNvSpPr/>
            <p:nvPr/>
          </p:nvSpPr>
          <p:spPr>
            <a:xfrm>
              <a:off x="5664600" y="4224600"/>
              <a:ext cx="189000" cy="155160"/>
            </a:xfrm>
            <a:prstGeom prst="rect">
              <a:avLst/>
            </a:prstGeom>
            <a:solidFill>
              <a:srgbClr val="ff0000"/>
            </a:solidFill>
            <a:ln w="0">
              <a:solidFill>
                <a:srgbClr val="3465a4"/>
              </a:solidFill>
            </a:ln>
          </p:spPr>
          <p:style>
            <a:lnRef idx="0"/>
            <a:fillRef idx="0"/>
            <a:effectRef idx="0"/>
            <a:fontRef idx="minor"/>
          </p:style>
          <p:txBody>
            <a:bodyPr lIns="90000" rIns="90000" tIns="45000" bIns="45000" anchor="ctr">
              <a:noAutofit/>
            </a:bodyPr>
            <a:p>
              <a:endParaRPr lang="fr-FR" sz="1800" b="0" u="none" strike="noStrike">
                <a:solidFill>
                  <a:srgbClr val="ffffff"/>
                </a:solidFill>
                <a:effectLst/>
                <a:uFillTx/>
                <a:latin typeface="Arial"/>
                <a:ea typeface="Microsoft YaHei"/>
              </a:endParaRPr>
            </a:p>
          </p:txBody>
        </p:sp>
        <p:sp>
          <p:nvSpPr>
            <p:cNvPr id="57" name="Forme17_ 2"/>
            <p:cNvSpPr txBox="1"/>
            <p:nvPr/>
          </p:nvSpPr>
          <p:spPr>
            <a:xfrm>
              <a:off x="5501520" y="4329720"/>
              <a:ext cx="686160" cy="288360"/>
            </a:xfrm>
            <a:prstGeom prst="rect">
              <a:avLst/>
            </a:prstGeom>
            <a:noFill/>
            <a:ln w="0">
              <a:noFill/>
            </a:ln>
          </p:spPr>
          <p:txBody>
            <a:bodyPr lIns="90000" rIns="90000" tIns="45000" bIns="45000" anchor="t">
              <a:spAutoFit/>
            </a:bodyPr>
            <a:p>
              <a:pPr>
                <a:lnSpc>
                  <a:spcPct val="100000"/>
                </a:lnSpc>
              </a:pPr>
              <a:r>
                <a:rPr lang="fr-FR" sz="700" b="1" u="none" strike="noStrike">
                  <a:solidFill>
                    <a:srgbClr val="000000"/>
                  </a:solidFill>
                  <a:effectLst/>
                  <a:uFillTx/>
                  <a:latin typeface="Arial"/>
                  <a:ea typeface="Microsoft YaHei"/>
                </a:rPr>
                <a:t>Caen-sud, 1923</a:t>
              </a:r>
              <a:endParaRPr lang="fr-FR" sz="700" b="0" u="none" strike="noStrike">
                <a:solidFill>
                  <a:srgbClr val="000000"/>
                </a:solidFill>
                <a:effectLst/>
                <a:uFillTx/>
                <a:latin typeface="Arial"/>
              </a:endParaRPr>
            </a:p>
          </p:txBody>
        </p:sp>
        <p:sp>
          <p:nvSpPr>
            <p:cNvPr id="58" name="Forme18_ 2"/>
            <p:cNvSpPr/>
            <p:nvPr/>
          </p:nvSpPr>
          <p:spPr>
            <a:xfrm>
              <a:off x="3740040" y="4653360"/>
              <a:ext cx="148680" cy="119520"/>
            </a:xfrm>
            <a:prstGeom prst="rect">
              <a:avLst/>
            </a:prstGeom>
            <a:solidFill>
              <a:srgbClr val="ff0000"/>
            </a:solidFill>
            <a:ln w="0">
              <a:solidFill>
                <a:srgbClr val="3465a4"/>
              </a:solidFill>
            </a:ln>
          </p:spPr>
          <p:style>
            <a:lnRef idx="0"/>
            <a:fillRef idx="0"/>
            <a:effectRef idx="0"/>
            <a:fontRef idx="minor"/>
          </p:style>
          <p:txBody>
            <a:bodyPr lIns="90000" rIns="90000" tIns="45000" bIns="45000" anchor="ctr">
              <a:noAutofit/>
            </a:bodyPr>
            <a:p>
              <a:endParaRPr lang="fr-FR" sz="1800" b="0" u="none" strike="noStrike">
                <a:solidFill>
                  <a:srgbClr val="ffffff"/>
                </a:solidFill>
                <a:effectLst/>
                <a:uFillTx/>
                <a:latin typeface="Arial"/>
                <a:ea typeface="Microsoft YaHei"/>
              </a:endParaRPr>
            </a:p>
          </p:txBody>
        </p:sp>
        <p:sp>
          <p:nvSpPr>
            <p:cNvPr id="59" name="Forme19_ 2"/>
            <p:cNvSpPr txBox="1"/>
            <p:nvPr/>
          </p:nvSpPr>
          <p:spPr>
            <a:xfrm>
              <a:off x="3443400" y="4718880"/>
              <a:ext cx="885960" cy="300960"/>
            </a:xfrm>
            <a:prstGeom prst="rect">
              <a:avLst/>
            </a:prstGeom>
            <a:noFill/>
            <a:ln w="0">
              <a:noFill/>
            </a:ln>
          </p:spPr>
          <p:txBody>
            <a:bodyPr lIns="90000" rIns="90000" tIns="45000" bIns="45000" anchor="t">
              <a:spAutoFit/>
            </a:bodyPr>
            <a:p>
              <a:pPr>
                <a:lnSpc>
                  <a:spcPct val="100000"/>
                </a:lnSpc>
              </a:pPr>
              <a:r>
                <a:rPr lang="fr-FR" sz="700" b="1" u="none" strike="noStrike">
                  <a:solidFill>
                    <a:srgbClr val="000000"/>
                  </a:solidFill>
                  <a:effectLst/>
                  <a:uFillTx/>
                  <a:latin typeface="Arial"/>
                  <a:ea typeface="Microsoft YaHei"/>
                </a:rPr>
                <a:t>Armand Marie, 1932</a:t>
              </a:r>
              <a:endParaRPr lang="fr-FR" sz="700" b="0" u="none" strike="noStrike">
                <a:solidFill>
                  <a:srgbClr val="000000"/>
                </a:solidFill>
                <a:effectLst/>
                <a:uFillTx/>
                <a:latin typeface="Arial"/>
              </a:endParaRPr>
            </a:p>
          </p:txBody>
        </p:sp>
        <p:sp>
          <p:nvSpPr>
            <p:cNvPr id="60" name="Forme20_ 2"/>
            <p:cNvSpPr/>
            <p:nvPr/>
          </p:nvSpPr>
          <p:spPr>
            <a:xfrm>
              <a:off x="2017800" y="3443040"/>
              <a:ext cx="70560" cy="59040"/>
            </a:xfrm>
            <a:prstGeom prst="rect">
              <a:avLst/>
            </a:prstGeom>
            <a:solidFill>
              <a:srgbClr val="ff0000"/>
            </a:solidFill>
            <a:ln w="0">
              <a:solidFill>
                <a:srgbClr val="3465a4"/>
              </a:solidFill>
            </a:ln>
          </p:spPr>
          <p:style>
            <a:lnRef idx="0"/>
            <a:fillRef idx="0"/>
            <a:effectRef idx="0"/>
            <a:fontRef idx="minor"/>
          </p:style>
          <p:txBody>
            <a:bodyPr lIns="90000" rIns="90000" tIns="14040" bIns="14040" anchor="ctr">
              <a:noAutofit/>
            </a:bodyPr>
            <a:p>
              <a:endParaRPr lang="fr-FR" sz="1800" b="0" u="none" strike="noStrike">
                <a:solidFill>
                  <a:srgbClr val="ffffff"/>
                </a:solidFill>
                <a:effectLst/>
                <a:uFillTx/>
                <a:latin typeface="Arial"/>
                <a:ea typeface="Microsoft YaHei"/>
              </a:endParaRPr>
            </a:p>
          </p:txBody>
        </p:sp>
        <p:sp>
          <p:nvSpPr>
            <p:cNvPr id="61" name="Forme21_ 2"/>
            <p:cNvSpPr txBox="1"/>
            <p:nvPr/>
          </p:nvSpPr>
          <p:spPr>
            <a:xfrm>
              <a:off x="1690200" y="3469320"/>
              <a:ext cx="857880" cy="297720"/>
            </a:xfrm>
            <a:prstGeom prst="rect">
              <a:avLst/>
            </a:prstGeom>
            <a:noFill/>
            <a:ln w="0">
              <a:noFill/>
            </a:ln>
          </p:spPr>
          <p:txBody>
            <a:bodyPr lIns="90000" rIns="90000" tIns="45000" bIns="45000" anchor="t">
              <a:spAutoFit/>
            </a:bodyPr>
            <a:p>
              <a:pPr>
                <a:lnSpc>
                  <a:spcPct val="100000"/>
                </a:lnSpc>
              </a:pPr>
              <a:r>
                <a:rPr lang="fr-FR" sz="700" b="1" u="none" strike="noStrike">
                  <a:solidFill>
                    <a:srgbClr val="000000"/>
                  </a:solidFill>
                  <a:effectLst/>
                  <a:uFillTx/>
                  <a:latin typeface="Arial"/>
                  <a:ea typeface="Microsoft YaHei"/>
                </a:rPr>
                <a:t>La haie Vigné, 1930</a:t>
              </a:r>
              <a:endParaRPr lang="fr-FR" sz="700" b="0" u="none" strike="noStrike">
                <a:solidFill>
                  <a:srgbClr val="000000"/>
                </a:solidFill>
                <a:effectLst/>
                <a:uFillTx/>
                <a:latin typeface="Arial"/>
              </a:endParaRPr>
            </a:p>
          </p:txBody>
        </p:sp>
        <p:sp>
          <p:nvSpPr>
            <p:cNvPr id="62" name="Forme22_ 2"/>
            <p:cNvSpPr/>
            <p:nvPr/>
          </p:nvSpPr>
          <p:spPr>
            <a:xfrm>
              <a:off x="5940720" y="4137120"/>
              <a:ext cx="60120" cy="47880"/>
            </a:xfrm>
            <a:prstGeom prst="rect">
              <a:avLst/>
            </a:prstGeom>
            <a:solidFill>
              <a:srgbClr val="ff0000"/>
            </a:solidFill>
            <a:ln w="0">
              <a:solidFill>
                <a:srgbClr val="3465a4"/>
              </a:solidFill>
            </a:ln>
          </p:spPr>
          <p:style>
            <a:lnRef idx="0"/>
            <a:fillRef idx="0"/>
            <a:effectRef idx="0"/>
            <a:fontRef idx="minor"/>
          </p:style>
          <p:txBody>
            <a:bodyPr lIns="90000" rIns="90000" tIns="2880" bIns="2880" anchor="ctr">
              <a:noAutofit/>
            </a:bodyPr>
            <a:p>
              <a:endParaRPr lang="fr-FR" sz="1800" b="0" u="none" strike="noStrike">
                <a:solidFill>
                  <a:srgbClr val="ffffff"/>
                </a:solidFill>
                <a:effectLst/>
                <a:uFillTx/>
                <a:latin typeface="Arial"/>
                <a:ea typeface="Microsoft YaHei"/>
              </a:endParaRPr>
            </a:p>
          </p:txBody>
        </p:sp>
        <p:sp>
          <p:nvSpPr>
            <p:cNvPr id="63" name="Forme23_ 2"/>
            <p:cNvSpPr txBox="1"/>
            <p:nvPr/>
          </p:nvSpPr>
          <p:spPr>
            <a:xfrm>
              <a:off x="5589720" y="3939480"/>
              <a:ext cx="869400" cy="303840"/>
            </a:xfrm>
            <a:prstGeom prst="rect">
              <a:avLst/>
            </a:prstGeom>
            <a:noFill/>
            <a:ln w="0">
              <a:noFill/>
            </a:ln>
          </p:spPr>
          <p:txBody>
            <a:bodyPr lIns="90000" rIns="90000" tIns="45000" bIns="45000" anchor="t">
              <a:spAutoFit/>
            </a:bodyPr>
            <a:p>
              <a:pPr>
                <a:lnSpc>
                  <a:spcPct val="100000"/>
                </a:lnSpc>
              </a:pPr>
              <a:r>
                <a:rPr lang="fr-FR" sz="700" b="1" u="none" strike="noStrike">
                  <a:solidFill>
                    <a:srgbClr val="000000"/>
                  </a:solidFill>
                  <a:effectLst/>
                  <a:uFillTx/>
                  <a:latin typeface="Arial"/>
                  <a:ea typeface="Microsoft YaHei"/>
                </a:rPr>
                <a:t>Louis Barthou, 1935</a:t>
              </a:r>
              <a:r>
                <a:rPr lang="fr-FR" sz="800" b="0" u="none" strike="noStrike">
                  <a:solidFill>
                    <a:srgbClr val="000000"/>
                  </a:solidFill>
                  <a:effectLst/>
                  <a:uFillTx/>
                  <a:latin typeface="Arial"/>
                  <a:ea typeface="Microsoft YaHei"/>
                </a:rPr>
                <a:t> </a:t>
              </a:r>
              <a:endParaRPr lang="fr-FR" sz="800" b="0" u="none" strike="noStrike">
                <a:solidFill>
                  <a:srgbClr val="000000"/>
                </a:solidFill>
                <a:effectLst/>
                <a:uFillTx/>
                <a:latin typeface="Arial"/>
              </a:endParaRPr>
            </a:p>
          </p:txBody>
        </p:sp>
        <p:sp>
          <p:nvSpPr>
            <p:cNvPr id="64" name="Forme24_ 2"/>
            <p:cNvSpPr/>
            <p:nvPr/>
          </p:nvSpPr>
          <p:spPr>
            <a:xfrm>
              <a:off x="2865600" y="2507760"/>
              <a:ext cx="71280" cy="60120"/>
            </a:xfrm>
            <a:prstGeom prst="rect">
              <a:avLst/>
            </a:prstGeom>
            <a:solidFill>
              <a:srgbClr val="ff0000"/>
            </a:solidFill>
            <a:ln w="0">
              <a:solidFill>
                <a:srgbClr val="3465a4"/>
              </a:solidFill>
            </a:ln>
          </p:spPr>
          <p:style>
            <a:lnRef idx="0"/>
            <a:fillRef idx="0"/>
            <a:effectRef idx="0"/>
            <a:fontRef idx="minor"/>
          </p:style>
          <p:txBody>
            <a:bodyPr lIns="90000" rIns="90000" tIns="15120" bIns="15120" anchor="ctr">
              <a:noAutofit/>
            </a:bodyPr>
            <a:p>
              <a:endParaRPr lang="fr-FR" sz="1800" b="0" u="none" strike="noStrike">
                <a:solidFill>
                  <a:srgbClr val="ffffff"/>
                </a:solidFill>
                <a:effectLst/>
                <a:uFillTx/>
                <a:latin typeface="Arial"/>
                <a:ea typeface="Microsoft YaHei"/>
              </a:endParaRPr>
            </a:p>
          </p:txBody>
        </p:sp>
        <p:sp>
          <p:nvSpPr>
            <p:cNvPr id="65" name="Forme25_ 2"/>
            <p:cNvSpPr txBox="1"/>
            <p:nvPr/>
          </p:nvSpPr>
          <p:spPr>
            <a:xfrm>
              <a:off x="2410920" y="2283120"/>
              <a:ext cx="801000" cy="366120"/>
            </a:xfrm>
            <a:prstGeom prst="rect">
              <a:avLst/>
            </a:prstGeom>
            <a:noFill/>
            <a:ln w="0">
              <a:noFill/>
            </a:ln>
          </p:spPr>
          <p:txBody>
            <a:bodyPr lIns="90000" rIns="90000" tIns="45000" bIns="45000" anchor="t">
              <a:spAutoFit/>
            </a:bodyPr>
            <a:p>
              <a:pPr>
                <a:lnSpc>
                  <a:spcPct val="100000"/>
                </a:lnSpc>
              </a:pPr>
              <a:r>
                <a:rPr lang="fr-FR" sz="700" b="1" u="none" strike="noStrike">
                  <a:solidFill>
                    <a:srgbClr val="000000"/>
                  </a:solidFill>
                  <a:effectLst/>
                  <a:uFillTx/>
                  <a:latin typeface="Arial"/>
                  <a:ea typeface="Microsoft YaHei"/>
                </a:rPr>
                <a:t>Cité des Rosiers, 1905</a:t>
              </a:r>
              <a:endParaRPr lang="fr-FR" sz="700" b="0" u="none" strike="noStrike">
                <a:solidFill>
                  <a:srgbClr val="000000"/>
                </a:solidFill>
                <a:effectLst/>
                <a:uFillTx/>
                <a:latin typeface="Arial"/>
              </a:endParaRPr>
            </a:p>
          </p:txBody>
        </p:sp>
        <p:sp>
          <p:nvSpPr>
            <p:cNvPr id="66" name="Forme26_ 2"/>
            <p:cNvSpPr/>
            <p:nvPr/>
          </p:nvSpPr>
          <p:spPr>
            <a:xfrm rot="9966600">
              <a:off x="3417120" y="2441520"/>
              <a:ext cx="69120" cy="70200"/>
            </a:xfrm>
            <a:prstGeom prst="triangle">
              <a:avLst>
                <a:gd name="adj" fmla="val 50000"/>
              </a:avLst>
            </a:prstGeom>
            <a:solidFill>
              <a:srgbClr val="069a2e"/>
            </a:solidFill>
            <a:ln w="0">
              <a:solidFill>
                <a:srgbClr val="3465a4"/>
              </a:solidFill>
            </a:ln>
          </p:spPr>
          <p:style>
            <a:lnRef idx="0"/>
            <a:fillRef idx="0"/>
            <a:effectRef idx="0"/>
            <a:fontRef idx="minor"/>
          </p:style>
          <p:txBody>
            <a:bodyPr lIns="90000" rIns="90000" tIns="-21600" bIns="-21600" anchor="ctr">
              <a:noAutofit/>
            </a:bodyPr>
            <a:p>
              <a:endParaRPr lang="fr-FR" sz="1800" b="0" u="none" strike="noStrike">
                <a:solidFill>
                  <a:srgbClr val="ffffff"/>
                </a:solidFill>
                <a:effectLst/>
                <a:uFillTx/>
                <a:latin typeface="Arial"/>
                <a:ea typeface="Microsoft YaHei"/>
              </a:endParaRPr>
            </a:p>
          </p:txBody>
        </p:sp>
        <p:sp>
          <p:nvSpPr>
            <p:cNvPr id="67" name="Forme27_ 2"/>
            <p:cNvSpPr txBox="1"/>
            <p:nvPr/>
          </p:nvSpPr>
          <p:spPr>
            <a:xfrm>
              <a:off x="3052080" y="2021760"/>
              <a:ext cx="812520" cy="555840"/>
            </a:xfrm>
            <a:prstGeom prst="rect">
              <a:avLst/>
            </a:prstGeom>
            <a:noFill/>
            <a:ln w="0">
              <a:noFill/>
            </a:ln>
          </p:spPr>
          <p:txBody>
            <a:bodyPr lIns="90000" rIns="90000" tIns="45000" bIns="45000" anchor="t">
              <a:spAutoFit/>
            </a:bodyPr>
            <a:p>
              <a:pPr>
                <a:lnSpc>
                  <a:spcPct val="100000"/>
                </a:lnSpc>
              </a:pPr>
              <a:r>
                <a:rPr lang="fr-FR" sz="700" b="1" u="none" strike="noStrike">
                  <a:solidFill>
                    <a:srgbClr val="000000"/>
                  </a:solidFill>
                  <a:effectLst/>
                  <a:uFillTx/>
                  <a:latin typeface="Arial"/>
                  <a:ea typeface="Microsoft YaHei"/>
                </a:rPr>
                <a:t>Jardins ouvriers du Magasin à poudre, 1906</a:t>
              </a:r>
              <a:endParaRPr lang="fr-FR" sz="700" b="0" u="none" strike="noStrike">
                <a:solidFill>
                  <a:srgbClr val="000000"/>
                </a:solidFill>
                <a:effectLst/>
                <a:uFillTx/>
                <a:latin typeface="Arial"/>
              </a:endParaRPr>
            </a:p>
          </p:txBody>
        </p:sp>
        <p:sp>
          <p:nvSpPr>
            <p:cNvPr id="68" name="Forme28_ 2"/>
            <p:cNvSpPr txBox="1"/>
            <p:nvPr/>
          </p:nvSpPr>
          <p:spPr>
            <a:xfrm>
              <a:off x="4222080" y="4618440"/>
              <a:ext cx="1129680" cy="327960"/>
            </a:xfrm>
            <a:prstGeom prst="rect">
              <a:avLst/>
            </a:prstGeom>
            <a:noFill/>
            <a:ln w="0">
              <a:noFill/>
            </a:ln>
          </p:spPr>
          <p:txBody>
            <a:bodyPr lIns="90000" rIns="90000" tIns="45000" bIns="45000" anchor="t">
              <a:spAutoFit/>
            </a:bodyPr>
            <a:p>
              <a:pPr>
                <a:lnSpc>
                  <a:spcPct val="100000"/>
                </a:lnSpc>
              </a:pPr>
              <a:r>
                <a:rPr lang="fr-FR" sz="700" b="1" u="none" strike="noStrike">
                  <a:solidFill>
                    <a:srgbClr val="000000"/>
                  </a:solidFill>
                  <a:effectLst/>
                  <a:uFillTx/>
                  <a:latin typeface="Arial"/>
                  <a:ea typeface="Microsoft YaHei"/>
                </a:rPr>
                <a:t>Jardins ouvriers </a:t>
              </a:r>
              <a:endParaRPr lang="fr-FR" sz="700" b="0" u="none" strike="noStrike">
                <a:solidFill>
                  <a:srgbClr val="000000"/>
                </a:solidFill>
                <a:effectLst/>
                <a:uFillTx/>
                <a:latin typeface="Arial"/>
              </a:endParaRPr>
            </a:p>
            <a:p>
              <a:pPr>
                <a:lnSpc>
                  <a:spcPct val="100000"/>
                </a:lnSpc>
              </a:pPr>
              <a:r>
                <a:rPr lang="fr-FR" sz="700" b="1" u="none" strike="noStrike">
                  <a:solidFill>
                    <a:srgbClr val="000000"/>
                  </a:solidFill>
                  <a:effectLst/>
                  <a:uFillTx/>
                  <a:latin typeface="Arial"/>
                  <a:ea typeface="Microsoft YaHei"/>
                </a:rPr>
                <a:t>de Vaucelles, 1907</a:t>
              </a:r>
              <a:endParaRPr lang="fr-FR" sz="700" b="0" u="none" strike="noStrike">
                <a:solidFill>
                  <a:srgbClr val="000000"/>
                </a:solidFill>
                <a:effectLst/>
                <a:uFillTx/>
                <a:latin typeface="Arial"/>
              </a:endParaRPr>
            </a:p>
          </p:txBody>
        </p:sp>
        <p:sp>
          <p:nvSpPr>
            <p:cNvPr id="69" name="Forme29_ 2"/>
            <p:cNvSpPr/>
            <p:nvPr/>
          </p:nvSpPr>
          <p:spPr>
            <a:xfrm rot="21071400">
              <a:off x="4610160" y="4479480"/>
              <a:ext cx="72720" cy="176400"/>
            </a:xfrm>
            <a:prstGeom prst="rect">
              <a:avLst/>
            </a:prstGeom>
            <a:solidFill>
              <a:srgbClr val="069a2e"/>
            </a:solidFill>
            <a:ln w="0">
              <a:solidFill>
                <a:srgbClr val="3465a4"/>
              </a:solidFill>
            </a:ln>
          </p:spPr>
          <p:style>
            <a:lnRef idx="0"/>
            <a:fillRef idx="0"/>
            <a:effectRef idx="0"/>
            <a:fontRef idx="minor"/>
          </p:style>
          <p:txBody>
            <a:bodyPr lIns="90000" rIns="90000" tIns="45000" bIns="45000" anchor="ctr">
              <a:noAutofit/>
            </a:bodyPr>
            <a:p>
              <a:endParaRPr lang="fr-FR" sz="1800" b="0" u="none" strike="noStrike">
                <a:solidFill>
                  <a:srgbClr val="ffffff"/>
                </a:solidFill>
                <a:effectLst/>
                <a:uFillTx/>
                <a:latin typeface="Arial"/>
                <a:ea typeface="Microsoft YaHei"/>
              </a:endParaRPr>
            </a:p>
          </p:txBody>
        </p:sp>
        <p:sp>
          <p:nvSpPr>
            <p:cNvPr id="70" name="Forme35_ 2"/>
            <p:cNvSpPr txBox="1"/>
            <p:nvPr/>
          </p:nvSpPr>
          <p:spPr>
            <a:xfrm>
              <a:off x="5315040" y="4610880"/>
              <a:ext cx="767880" cy="293040"/>
            </a:xfrm>
            <a:prstGeom prst="rect">
              <a:avLst/>
            </a:prstGeom>
            <a:noFill/>
            <a:ln w="0">
              <a:noFill/>
            </a:ln>
          </p:spPr>
          <p:txBody>
            <a:bodyPr lIns="90000" rIns="90000" tIns="45000" bIns="45000" anchor="t">
              <a:spAutoFit/>
            </a:bodyPr>
            <a:p>
              <a:pPr>
                <a:lnSpc>
                  <a:spcPct val="100000"/>
                </a:lnSpc>
              </a:pPr>
              <a:r>
                <a:rPr lang="fr-FR" sz="700" b="1" u="none" strike="noStrike">
                  <a:solidFill>
                    <a:srgbClr val="000000"/>
                  </a:solidFill>
                  <a:effectLst/>
                  <a:uFillTx/>
                  <a:latin typeface="Arial"/>
                  <a:ea typeface="Microsoft YaHei"/>
                </a:rPr>
                <a:t>Guynemer, 1931</a:t>
              </a:r>
              <a:endParaRPr lang="fr-FR" sz="700" b="0" u="none" strike="noStrike">
                <a:solidFill>
                  <a:srgbClr val="000000"/>
                </a:solidFill>
                <a:effectLst/>
                <a:uFillTx/>
                <a:latin typeface="Arial"/>
              </a:endParaRPr>
            </a:p>
          </p:txBody>
        </p:sp>
        <p:sp>
          <p:nvSpPr>
            <p:cNvPr id="71" name="Forme38_ 2"/>
            <p:cNvSpPr/>
            <p:nvPr/>
          </p:nvSpPr>
          <p:spPr>
            <a:xfrm>
              <a:off x="5282640" y="4658040"/>
              <a:ext cx="107640" cy="88200"/>
            </a:xfrm>
            <a:prstGeom prst="rect">
              <a:avLst/>
            </a:prstGeom>
            <a:solidFill>
              <a:srgbClr val="ff0000"/>
            </a:solidFill>
            <a:ln w="0">
              <a:solidFill>
                <a:srgbClr val="3465a4"/>
              </a:solidFill>
            </a:ln>
          </p:spPr>
          <p:style>
            <a:lnRef idx="0"/>
            <a:fillRef idx="0"/>
            <a:effectRef idx="0"/>
            <a:fontRef idx="minor"/>
          </p:style>
          <p:txBody>
            <a:bodyPr lIns="90000" rIns="90000" tIns="43200" bIns="43200" anchor="ctr">
              <a:noAutofit/>
            </a:bodyPr>
            <a:p>
              <a:endParaRPr lang="fr-FR" sz="1800" b="0" u="none" strike="noStrike">
                <a:solidFill>
                  <a:srgbClr val="ffffff"/>
                </a:solidFill>
                <a:effectLst/>
                <a:uFillTx/>
                <a:latin typeface="Arial"/>
                <a:ea typeface="Microsoft YaHei"/>
              </a:endParaRPr>
            </a:p>
          </p:txBody>
        </p:sp>
        <p:sp>
          <p:nvSpPr>
            <p:cNvPr id="72" name="Forme40_ 2"/>
            <p:cNvSpPr txBox="1"/>
            <p:nvPr/>
          </p:nvSpPr>
          <p:spPr>
            <a:xfrm>
              <a:off x="4644360" y="4274640"/>
              <a:ext cx="960480" cy="293760"/>
            </a:xfrm>
            <a:prstGeom prst="rect">
              <a:avLst/>
            </a:prstGeom>
            <a:noFill/>
            <a:ln w="0">
              <a:noFill/>
            </a:ln>
          </p:spPr>
          <p:txBody>
            <a:bodyPr lIns="90000" rIns="90000" tIns="45000" bIns="45000" anchor="t">
              <a:spAutoFit/>
            </a:bodyPr>
            <a:p>
              <a:pPr>
                <a:lnSpc>
                  <a:spcPct val="100000"/>
                </a:lnSpc>
              </a:pPr>
              <a:r>
                <a:rPr lang="fr-FR" sz="700" b="1" u="none" strike="noStrike">
                  <a:solidFill>
                    <a:srgbClr val="000000"/>
                  </a:solidFill>
                  <a:effectLst/>
                  <a:uFillTx/>
                  <a:latin typeface="Arial"/>
                  <a:ea typeface="Microsoft YaHei"/>
                </a:rPr>
                <a:t>Village des réfugiés, 1914</a:t>
              </a:r>
              <a:endParaRPr lang="fr-FR" sz="700" b="0" u="none" strike="noStrike">
                <a:solidFill>
                  <a:srgbClr val="000000"/>
                </a:solidFill>
                <a:effectLst/>
                <a:uFillTx/>
                <a:latin typeface="Arial"/>
              </a:endParaRPr>
            </a:p>
          </p:txBody>
        </p:sp>
        <p:pic>
          <p:nvPicPr>
            <p:cNvPr id="73" name=""/>
            <p:cNvPicPr/>
            <p:nvPr/>
          </p:nvPicPr>
          <p:blipFill>
            <a:blip r:embed="rId2"/>
            <a:srcRect l="8376" t="8712" r="5656" b="16885"/>
            <a:stretch/>
          </p:blipFill>
          <p:spPr>
            <a:xfrm>
              <a:off x="-24840" y="51120"/>
              <a:ext cx="6365520" cy="1820160"/>
            </a:xfrm>
            <a:prstGeom prst="rect">
              <a:avLst/>
            </a:prstGeom>
            <a:noFill/>
            <a:ln w="0">
              <a:noFill/>
            </a:ln>
          </p:spPr>
        </p:pic>
        <p:sp>
          <p:nvSpPr>
            <p:cNvPr id="74" name=""/>
            <p:cNvSpPr txBox="1"/>
            <p:nvPr/>
          </p:nvSpPr>
          <p:spPr>
            <a:xfrm>
              <a:off x="947880" y="600480"/>
              <a:ext cx="826560" cy="204840"/>
            </a:xfrm>
            <a:prstGeom prst="rect">
              <a:avLst/>
            </a:prstGeom>
            <a:noFill/>
            <a:ln w="0">
              <a:noFill/>
            </a:ln>
          </p:spPr>
          <p:txBody>
            <a:bodyPr lIns="90000" rIns="90000" tIns="45000" bIns="45000" anchor="t">
              <a:spAutoFit/>
            </a:bodyPr>
            <a:p>
              <a:pPr>
                <a:lnSpc>
                  <a:spcPct val="100000"/>
                </a:lnSpc>
              </a:pPr>
              <a:r>
                <a:rPr lang="fr-FR" sz="800" b="0" u="none" strike="noStrike">
                  <a:solidFill>
                    <a:srgbClr val="000000"/>
                  </a:solidFill>
                  <a:effectLst/>
                  <a:uFillTx/>
                  <a:latin typeface="Arial"/>
                  <a:ea typeface="Microsoft YaHei"/>
                </a:rPr>
                <a:t>St-Contest</a:t>
              </a:r>
              <a:endParaRPr lang="fr-FR" sz="800" b="0" u="none" strike="noStrike">
                <a:solidFill>
                  <a:srgbClr val="000000"/>
                </a:solidFill>
                <a:effectLst/>
                <a:uFillTx/>
                <a:latin typeface="Arial"/>
              </a:endParaRPr>
            </a:p>
          </p:txBody>
        </p:sp>
        <p:sp>
          <p:nvSpPr>
            <p:cNvPr id="75" name=""/>
            <p:cNvSpPr txBox="1"/>
            <p:nvPr/>
          </p:nvSpPr>
          <p:spPr>
            <a:xfrm>
              <a:off x="3265200" y="0"/>
              <a:ext cx="826560" cy="204840"/>
            </a:xfrm>
            <a:prstGeom prst="rect">
              <a:avLst/>
            </a:prstGeom>
            <a:noFill/>
            <a:ln w="0">
              <a:noFill/>
            </a:ln>
          </p:spPr>
          <p:txBody>
            <a:bodyPr lIns="90000" rIns="90000" tIns="45000" bIns="45000" anchor="t">
              <a:spAutoFit/>
            </a:bodyPr>
            <a:p>
              <a:pPr>
                <a:lnSpc>
                  <a:spcPct val="100000"/>
                </a:lnSpc>
              </a:pPr>
              <a:r>
                <a:rPr lang="fr-FR" sz="800" b="0" u="none" strike="noStrike">
                  <a:solidFill>
                    <a:srgbClr val="000000"/>
                  </a:solidFill>
                  <a:effectLst/>
                  <a:uFillTx/>
                  <a:latin typeface="Arial"/>
                  <a:ea typeface="Microsoft YaHei"/>
                </a:rPr>
                <a:t>Epron</a:t>
              </a:r>
              <a:endParaRPr lang="fr-FR" sz="800" b="0" u="none" strike="noStrike">
                <a:solidFill>
                  <a:srgbClr val="000000"/>
                </a:solidFill>
                <a:effectLst/>
                <a:uFillTx/>
                <a:latin typeface="Arial"/>
              </a:endParaRPr>
            </a:p>
          </p:txBody>
        </p:sp>
        <p:sp>
          <p:nvSpPr>
            <p:cNvPr id="76" name=""/>
            <p:cNvSpPr txBox="1"/>
            <p:nvPr/>
          </p:nvSpPr>
          <p:spPr>
            <a:xfrm>
              <a:off x="4855680" y="605880"/>
              <a:ext cx="826200" cy="204840"/>
            </a:xfrm>
            <a:prstGeom prst="rect">
              <a:avLst/>
            </a:prstGeom>
            <a:noFill/>
            <a:ln w="0">
              <a:noFill/>
            </a:ln>
          </p:spPr>
          <p:txBody>
            <a:bodyPr lIns="90000" rIns="90000" tIns="45000" bIns="45000" anchor="t">
              <a:spAutoFit/>
            </a:bodyPr>
            <a:p>
              <a:pPr>
                <a:lnSpc>
                  <a:spcPct val="100000"/>
                </a:lnSpc>
              </a:pPr>
              <a:r>
                <a:rPr lang="fr-FR" sz="800" b="0" u="none" strike="noStrike">
                  <a:solidFill>
                    <a:srgbClr val="000000"/>
                  </a:solidFill>
                  <a:effectLst/>
                  <a:uFillTx/>
                  <a:latin typeface="Arial"/>
                  <a:ea typeface="Microsoft YaHei"/>
                </a:rPr>
                <a:t>Hérouville</a:t>
              </a:r>
              <a:endParaRPr lang="fr-FR" sz="800" b="0" u="none" strike="noStrike">
                <a:solidFill>
                  <a:srgbClr val="000000"/>
                </a:solidFill>
                <a:effectLst/>
                <a:uFillTx/>
                <a:latin typeface="Arial"/>
              </a:endParaRPr>
            </a:p>
          </p:txBody>
        </p:sp>
        <p:sp>
          <p:nvSpPr>
            <p:cNvPr id="77" name=""/>
            <p:cNvSpPr txBox="1"/>
            <p:nvPr/>
          </p:nvSpPr>
          <p:spPr>
            <a:xfrm rot="16086600">
              <a:off x="5808600" y="3282840"/>
              <a:ext cx="677880" cy="232920"/>
            </a:xfrm>
            <a:prstGeom prst="rect">
              <a:avLst/>
            </a:prstGeom>
            <a:noFill/>
            <a:ln w="0">
              <a:noFill/>
            </a:ln>
          </p:spPr>
          <p:txBody>
            <a:bodyPr lIns="90000" rIns="90000" tIns="45000" bIns="45000" anchor="t">
              <a:spAutoFit/>
            </a:bodyPr>
            <a:p>
              <a:pPr>
                <a:lnSpc>
                  <a:spcPct val="100000"/>
                </a:lnSpc>
              </a:pPr>
              <a:r>
                <a:rPr lang="fr-FR" sz="800" b="0" u="none" strike="noStrike">
                  <a:solidFill>
                    <a:srgbClr val="000000"/>
                  </a:solidFill>
                  <a:effectLst/>
                  <a:uFillTx/>
                  <a:latin typeface="Arial"/>
                  <a:ea typeface="Microsoft YaHei"/>
                </a:rPr>
                <a:t>Mondeville</a:t>
              </a:r>
              <a:endParaRPr lang="fr-FR" sz="800" b="0" u="none" strike="noStrike">
                <a:solidFill>
                  <a:srgbClr val="000000"/>
                </a:solidFill>
                <a:effectLst/>
                <a:uFillTx/>
                <a:latin typeface="Arial"/>
              </a:endParaRPr>
            </a:p>
          </p:txBody>
        </p:sp>
        <p:sp>
          <p:nvSpPr>
            <p:cNvPr id="78" name=""/>
            <p:cNvSpPr txBox="1"/>
            <p:nvPr/>
          </p:nvSpPr>
          <p:spPr>
            <a:xfrm>
              <a:off x="-92160" y="1514520"/>
              <a:ext cx="828000" cy="433800"/>
            </a:xfrm>
            <a:prstGeom prst="rect">
              <a:avLst/>
            </a:prstGeom>
            <a:noFill/>
            <a:ln w="0">
              <a:noFill/>
            </a:ln>
          </p:spPr>
          <p:txBody>
            <a:bodyPr lIns="90000" rIns="90000" tIns="45000" bIns="45000" anchor="t">
              <a:spAutoFit/>
            </a:bodyPr>
            <a:p>
              <a:pPr>
                <a:lnSpc>
                  <a:spcPct val="100000"/>
                </a:lnSpc>
              </a:pPr>
              <a:r>
                <a:rPr lang="fr-FR" sz="800" b="0" u="none" strike="noStrike">
                  <a:solidFill>
                    <a:srgbClr val="000000"/>
                  </a:solidFill>
                  <a:effectLst/>
                  <a:uFillTx/>
                  <a:latin typeface="Arial"/>
                  <a:ea typeface="Microsoft YaHei"/>
                </a:rPr>
                <a:t>St-Germain la Blanche Herbe</a:t>
              </a:r>
              <a:endParaRPr lang="fr-FR" sz="800" b="0" u="none" strike="noStrike">
                <a:solidFill>
                  <a:srgbClr val="000000"/>
                </a:solidFill>
                <a:effectLst/>
                <a:uFillTx/>
                <a:latin typeface="Arial"/>
              </a:endParaRPr>
            </a:p>
          </p:txBody>
        </p:sp>
        <p:sp>
          <p:nvSpPr>
            <p:cNvPr id="79" name=""/>
            <p:cNvSpPr txBox="1"/>
            <p:nvPr/>
          </p:nvSpPr>
          <p:spPr>
            <a:xfrm>
              <a:off x="-52560" y="3368880"/>
              <a:ext cx="827280" cy="319320"/>
            </a:xfrm>
            <a:prstGeom prst="rect">
              <a:avLst/>
            </a:prstGeom>
            <a:noFill/>
            <a:ln w="0">
              <a:noFill/>
            </a:ln>
          </p:spPr>
          <p:txBody>
            <a:bodyPr lIns="90000" rIns="90000" tIns="45000" bIns="45000" anchor="t">
              <a:spAutoFit/>
            </a:bodyPr>
            <a:p>
              <a:pPr>
                <a:lnSpc>
                  <a:spcPct val="100000"/>
                </a:lnSpc>
              </a:pPr>
              <a:r>
                <a:rPr lang="fr-FR" sz="800" b="0" u="none" strike="noStrike">
                  <a:solidFill>
                    <a:srgbClr val="000000"/>
                  </a:solidFill>
                  <a:effectLst/>
                  <a:uFillTx/>
                  <a:latin typeface="Arial"/>
                  <a:ea typeface="Microsoft YaHei"/>
                </a:rPr>
                <a:t>Breteville sur Odon</a:t>
              </a:r>
              <a:endParaRPr lang="fr-FR" sz="800" b="0" u="none" strike="noStrike">
                <a:solidFill>
                  <a:srgbClr val="000000"/>
                </a:solidFill>
                <a:effectLst/>
                <a:uFillTx/>
                <a:latin typeface="Arial"/>
              </a:endParaRPr>
            </a:p>
          </p:txBody>
        </p:sp>
        <p:sp>
          <p:nvSpPr>
            <p:cNvPr id="80" name=""/>
            <p:cNvSpPr txBox="1"/>
            <p:nvPr/>
          </p:nvSpPr>
          <p:spPr>
            <a:xfrm>
              <a:off x="2347200" y="4970520"/>
              <a:ext cx="826560" cy="204840"/>
            </a:xfrm>
            <a:prstGeom prst="rect">
              <a:avLst/>
            </a:prstGeom>
            <a:noFill/>
            <a:ln w="0">
              <a:noFill/>
            </a:ln>
          </p:spPr>
          <p:txBody>
            <a:bodyPr lIns="90000" rIns="90000" tIns="45000" bIns="45000" anchor="t">
              <a:spAutoFit/>
            </a:bodyPr>
            <a:p>
              <a:pPr>
                <a:lnSpc>
                  <a:spcPct val="100000"/>
                </a:lnSpc>
              </a:pPr>
              <a:r>
                <a:rPr lang="fr-FR" sz="800" b="0" u="none" strike="noStrike">
                  <a:solidFill>
                    <a:srgbClr val="000000"/>
                  </a:solidFill>
                  <a:effectLst/>
                  <a:uFillTx/>
                  <a:latin typeface="Arial"/>
                  <a:ea typeface="Microsoft YaHei"/>
                </a:rPr>
                <a:t>Louvigny</a:t>
              </a:r>
              <a:endParaRPr lang="fr-FR" sz="800" b="0" u="none" strike="noStrike">
                <a:solidFill>
                  <a:srgbClr val="000000"/>
                </a:solidFill>
                <a:effectLst/>
                <a:uFillTx/>
                <a:latin typeface="Arial"/>
              </a:endParaRPr>
            </a:p>
          </p:txBody>
        </p:sp>
        <p:sp>
          <p:nvSpPr>
            <p:cNvPr id="81" name=""/>
            <p:cNvSpPr txBox="1"/>
            <p:nvPr/>
          </p:nvSpPr>
          <p:spPr>
            <a:xfrm>
              <a:off x="3231360" y="5425920"/>
              <a:ext cx="581400" cy="204840"/>
            </a:xfrm>
            <a:prstGeom prst="rect">
              <a:avLst/>
            </a:prstGeom>
            <a:noFill/>
            <a:ln w="0">
              <a:noFill/>
            </a:ln>
          </p:spPr>
          <p:txBody>
            <a:bodyPr lIns="90000" rIns="90000" tIns="45000" bIns="45000" anchor="t">
              <a:spAutoFit/>
            </a:bodyPr>
            <a:p>
              <a:pPr>
                <a:lnSpc>
                  <a:spcPct val="100000"/>
                </a:lnSpc>
              </a:pPr>
              <a:r>
                <a:rPr lang="fr-FR" sz="800" b="0" u="none" strike="noStrike">
                  <a:solidFill>
                    <a:srgbClr val="000000"/>
                  </a:solidFill>
                  <a:effectLst/>
                  <a:uFillTx/>
                  <a:latin typeface="Arial"/>
                  <a:ea typeface="Microsoft YaHei"/>
                </a:rPr>
                <a:t>Fleury</a:t>
              </a:r>
              <a:endParaRPr lang="fr-FR" sz="800" b="0" u="none" strike="noStrike">
                <a:solidFill>
                  <a:srgbClr val="000000"/>
                </a:solidFill>
                <a:effectLst/>
                <a:uFillTx/>
                <a:latin typeface="Arial"/>
              </a:endParaRPr>
            </a:p>
          </p:txBody>
        </p:sp>
        <p:sp>
          <p:nvSpPr>
            <p:cNvPr id="82" name=""/>
            <p:cNvSpPr txBox="1"/>
            <p:nvPr/>
          </p:nvSpPr>
          <p:spPr>
            <a:xfrm>
              <a:off x="4242240" y="5420520"/>
              <a:ext cx="426240" cy="204840"/>
            </a:xfrm>
            <a:prstGeom prst="rect">
              <a:avLst/>
            </a:prstGeom>
            <a:noFill/>
            <a:ln w="0">
              <a:noFill/>
            </a:ln>
          </p:spPr>
          <p:txBody>
            <a:bodyPr lIns="90000" rIns="90000" tIns="45000" bIns="45000" anchor="t">
              <a:spAutoFit/>
            </a:bodyPr>
            <a:p>
              <a:pPr>
                <a:lnSpc>
                  <a:spcPct val="100000"/>
                </a:lnSpc>
              </a:pPr>
              <a:r>
                <a:rPr lang="fr-FR" sz="800" b="0" u="none" strike="noStrike">
                  <a:solidFill>
                    <a:srgbClr val="000000"/>
                  </a:solidFill>
                  <a:effectLst/>
                  <a:uFillTx/>
                  <a:latin typeface="Arial"/>
                  <a:ea typeface="Microsoft YaHei"/>
                </a:rPr>
                <a:t>Ifs</a:t>
              </a:r>
              <a:endParaRPr lang="fr-FR" sz="800" b="0" u="none" strike="noStrike">
                <a:solidFill>
                  <a:srgbClr val="000000"/>
                </a:solidFill>
                <a:effectLst/>
                <a:uFillTx/>
                <a:latin typeface="Arial"/>
              </a:endParaRPr>
            </a:p>
          </p:txBody>
        </p:sp>
        <p:sp>
          <p:nvSpPr>
            <p:cNvPr id="83" name=""/>
            <p:cNvSpPr txBox="1"/>
            <p:nvPr/>
          </p:nvSpPr>
          <p:spPr>
            <a:xfrm>
              <a:off x="5043600" y="5412240"/>
              <a:ext cx="826560" cy="204840"/>
            </a:xfrm>
            <a:prstGeom prst="rect">
              <a:avLst/>
            </a:prstGeom>
            <a:noFill/>
            <a:ln w="0">
              <a:noFill/>
            </a:ln>
          </p:spPr>
          <p:txBody>
            <a:bodyPr lIns="90000" rIns="90000" tIns="45000" bIns="45000" anchor="t">
              <a:spAutoFit/>
            </a:bodyPr>
            <a:p>
              <a:pPr>
                <a:lnSpc>
                  <a:spcPct val="100000"/>
                </a:lnSpc>
              </a:pPr>
              <a:r>
                <a:rPr lang="fr-FR" sz="800" b="0" u="none" strike="noStrike">
                  <a:solidFill>
                    <a:srgbClr val="000000"/>
                  </a:solidFill>
                  <a:effectLst/>
                  <a:uFillTx/>
                  <a:latin typeface="Arial"/>
                  <a:ea typeface="Microsoft YaHei"/>
                </a:rPr>
                <a:t>Cormelles</a:t>
              </a:r>
              <a:endParaRPr lang="fr-FR" sz="800" b="0" u="none" strike="noStrike">
                <a:solidFill>
                  <a:srgbClr val="000000"/>
                </a:solidFill>
                <a:effectLst/>
                <a:uFillTx/>
                <a:latin typeface="Arial"/>
              </a:endParaRPr>
            </a:p>
          </p:txBody>
        </p:sp>
        <p:sp>
          <p:nvSpPr>
            <p:cNvPr id="84" name=""/>
            <p:cNvSpPr txBox="1"/>
            <p:nvPr/>
          </p:nvSpPr>
          <p:spPr>
            <a:xfrm>
              <a:off x="1851840" y="4425120"/>
              <a:ext cx="827640" cy="204840"/>
            </a:xfrm>
            <a:prstGeom prst="rect">
              <a:avLst/>
            </a:prstGeom>
            <a:noFill/>
            <a:ln w="0">
              <a:noFill/>
            </a:ln>
          </p:spPr>
          <p:txBody>
            <a:bodyPr lIns="90000" rIns="90000" tIns="45000" bIns="45000" anchor="t">
              <a:spAutoFit/>
            </a:bodyPr>
            <a:p>
              <a:pPr>
                <a:lnSpc>
                  <a:spcPct val="100000"/>
                </a:lnSpc>
              </a:pPr>
              <a:r>
                <a:rPr lang="fr-FR" sz="800" b="0" u="none" strike="noStrike">
                  <a:solidFill>
                    <a:srgbClr val="000000"/>
                  </a:solidFill>
                  <a:effectLst/>
                  <a:uFillTx/>
                  <a:latin typeface="Arial"/>
                  <a:ea typeface="Microsoft YaHei"/>
                </a:rPr>
                <a:t>Venoix</a:t>
              </a:r>
              <a:endParaRPr lang="fr-FR" sz="800" b="0" u="none" strike="noStrike">
                <a:solidFill>
                  <a:srgbClr val="000000"/>
                </a:solidFill>
                <a:effectLst/>
                <a:uFillTx/>
                <a:latin typeface="Arial"/>
              </a:endParaRPr>
            </a:p>
          </p:txBody>
        </p:sp>
        <p:sp>
          <p:nvSpPr>
            <p:cNvPr id="85" name="Forme 2_ 2"/>
            <p:cNvSpPr txBox="1"/>
            <p:nvPr/>
          </p:nvSpPr>
          <p:spPr>
            <a:xfrm>
              <a:off x="1046880" y="2783520"/>
              <a:ext cx="1131480" cy="329040"/>
            </a:xfrm>
            <a:prstGeom prst="rect">
              <a:avLst/>
            </a:prstGeom>
            <a:noFill/>
            <a:ln w="0">
              <a:noFill/>
            </a:ln>
          </p:spPr>
          <p:txBody>
            <a:bodyPr lIns="90000" rIns="90000" tIns="45000" bIns="45000" anchor="t">
              <a:spAutoFit/>
            </a:bodyPr>
            <a:p>
              <a:pPr>
                <a:lnSpc>
                  <a:spcPct val="100000"/>
                </a:lnSpc>
              </a:pPr>
              <a:r>
                <a:rPr lang="fr-FR" sz="700" b="1" u="none" strike="noStrike">
                  <a:solidFill>
                    <a:srgbClr val="000000"/>
                  </a:solidFill>
                  <a:effectLst/>
                  <a:uFillTx/>
                  <a:latin typeface="Arial"/>
                  <a:ea typeface="Microsoft YaHei"/>
                </a:rPr>
                <a:t>Rues d’Ardenne et d’Authie, 1935</a:t>
              </a:r>
              <a:endParaRPr lang="fr-FR" sz="700" b="0" u="none" strike="noStrike">
                <a:solidFill>
                  <a:srgbClr val="000000"/>
                </a:solidFill>
                <a:effectLst/>
                <a:uFillTx/>
                <a:latin typeface="Arial"/>
              </a:endParaRPr>
            </a:p>
          </p:txBody>
        </p:sp>
        <p:sp>
          <p:nvSpPr>
            <p:cNvPr id="86" name="Forme 3_ 2"/>
            <p:cNvSpPr txBox="1"/>
            <p:nvPr/>
          </p:nvSpPr>
          <p:spPr>
            <a:xfrm>
              <a:off x="4642560" y="4824720"/>
              <a:ext cx="1130400" cy="329040"/>
            </a:xfrm>
            <a:prstGeom prst="rect">
              <a:avLst/>
            </a:prstGeom>
            <a:noFill/>
            <a:ln w="0">
              <a:noFill/>
            </a:ln>
          </p:spPr>
          <p:txBody>
            <a:bodyPr lIns="90000" rIns="90000" tIns="45000" bIns="45000" anchor="t">
              <a:spAutoFit/>
            </a:bodyPr>
            <a:p>
              <a:pPr>
                <a:lnSpc>
                  <a:spcPct val="100000"/>
                </a:lnSpc>
              </a:pPr>
              <a:r>
                <a:rPr lang="fr-FR" sz="700" b="1" u="none" strike="noStrike">
                  <a:solidFill>
                    <a:srgbClr val="000000"/>
                  </a:solidFill>
                  <a:effectLst/>
                  <a:uFillTx/>
                  <a:latin typeface="Arial"/>
                  <a:ea typeface="Microsoft YaHei"/>
                </a:rPr>
                <a:t>Rue M. Lasne / bd Poincaré, 1930</a:t>
              </a:r>
              <a:endParaRPr lang="fr-FR" sz="700" b="0" u="none" strike="noStrike">
                <a:solidFill>
                  <a:srgbClr val="000000"/>
                </a:solidFill>
                <a:effectLst/>
                <a:uFillTx/>
                <a:latin typeface="Arial"/>
              </a:endParaRPr>
            </a:p>
          </p:txBody>
        </p:sp>
        <p:sp>
          <p:nvSpPr>
            <p:cNvPr id="87" name="Forme 4_ 2"/>
            <p:cNvSpPr/>
            <p:nvPr/>
          </p:nvSpPr>
          <p:spPr>
            <a:xfrm>
              <a:off x="4895640" y="4512600"/>
              <a:ext cx="107280" cy="88200"/>
            </a:xfrm>
            <a:prstGeom prst="rect">
              <a:avLst/>
            </a:prstGeom>
            <a:solidFill>
              <a:srgbClr val="ff0000"/>
            </a:solidFill>
            <a:ln w="0">
              <a:solidFill>
                <a:srgbClr val="3465a4"/>
              </a:solidFill>
            </a:ln>
          </p:spPr>
          <p:style>
            <a:lnRef idx="0"/>
            <a:fillRef idx="0"/>
            <a:effectRef idx="0"/>
            <a:fontRef idx="minor"/>
          </p:style>
          <p:txBody>
            <a:bodyPr lIns="90000" rIns="90000" tIns="43200" bIns="43200" anchor="ctr">
              <a:noAutofit/>
            </a:bodyPr>
            <a:p>
              <a:endParaRPr lang="fr-FR" sz="1800" b="0" u="none" strike="noStrike">
                <a:solidFill>
                  <a:srgbClr val="ffffff"/>
                </a:solidFill>
                <a:effectLst/>
                <a:uFillTx/>
                <a:latin typeface="Arial"/>
                <a:ea typeface="Microsoft YaHei"/>
              </a:endParaRPr>
            </a:p>
          </p:txBody>
        </p:sp>
        <p:sp>
          <p:nvSpPr>
            <p:cNvPr id="88" name="Forme 5_ 2"/>
            <p:cNvSpPr/>
            <p:nvPr/>
          </p:nvSpPr>
          <p:spPr>
            <a:xfrm>
              <a:off x="5171400" y="4835520"/>
              <a:ext cx="59040" cy="48600"/>
            </a:xfrm>
            <a:prstGeom prst="rect">
              <a:avLst/>
            </a:prstGeom>
            <a:solidFill>
              <a:srgbClr val="ff0000"/>
            </a:solidFill>
            <a:ln w="0">
              <a:solidFill>
                <a:srgbClr val="3465a4"/>
              </a:solidFill>
            </a:ln>
          </p:spPr>
          <p:style>
            <a:lnRef idx="0"/>
            <a:fillRef idx="0"/>
            <a:effectRef idx="0"/>
            <a:fontRef idx="minor"/>
          </p:style>
          <p:txBody>
            <a:bodyPr lIns="90000" rIns="90000" tIns="3600" bIns="3600" anchor="ctr">
              <a:noAutofit/>
            </a:bodyPr>
            <a:p>
              <a:endParaRPr lang="fr-FR" sz="1800" b="0" u="none" strike="noStrike">
                <a:solidFill>
                  <a:srgbClr val="ffffff"/>
                </a:solidFill>
                <a:effectLst/>
                <a:uFillTx/>
                <a:latin typeface="Arial"/>
                <a:ea typeface="Microsoft YaHei"/>
              </a:endParaRPr>
            </a:p>
          </p:txBody>
        </p:sp>
        <p:sp>
          <p:nvSpPr>
            <p:cNvPr id="89" name="Forme 6_ 2"/>
            <p:cNvSpPr/>
            <p:nvPr/>
          </p:nvSpPr>
          <p:spPr>
            <a:xfrm>
              <a:off x="1683360" y="3010680"/>
              <a:ext cx="59400" cy="50040"/>
            </a:xfrm>
            <a:prstGeom prst="rect">
              <a:avLst/>
            </a:prstGeom>
            <a:solidFill>
              <a:srgbClr val="ff0000"/>
            </a:solidFill>
            <a:ln w="0">
              <a:solidFill>
                <a:srgbClr val="3465a4"/>
              </a:solidFill>
            </a:ln>
          </p:spPr>
          <p:style>
            <a:lnRef idx="0"/>
            <a:fillRef idx="0"/>
            <a:effectRef idx="0"/>
            <a:fontRef idx="minor"/>
          </p:style>
          <p:txBody>
            <a:bodyPr lIns="90000" rIns="90000" tIns="5040" bIns="5040" anchor="ctr">
              <a:noAutofit/>
            </a:bodyPr>
            <a:p>
              <a:endParaRPr lang="fr-FR" sz="1800" b="0" u="none" strike="noStrike">
                <a:solidFill>
                  <a:srgbClr val="ffffff"/>
                </a:solidFill>
                <a:effectLst/>
                <a:uFillTx/>
                <a:latin typeface="Arial"/>
                <a:ea typeface="Microsoft YaHei"/>
              </a:endParaRPr>
            </a:p>
          </p:txBody>
        </p:sp>
        <p:grpSp>
          <p:nvGrpSpPr>
            <p:cNvPr id="90" name=""/>
            <p:cNvGrpSpPr/>
            <p:nvPr/>
          </p:nvGrpSpPr>
          <p:grpSpPr>
            <a:xfrm>
              <a:off x="-207720" y="4728960"/>
              <a:ext cx="2092680" cy="1100160"/>
              <a:chOff x="-207720" y="4728960"/>
              <a:chExt cx="2092680" cy="1100160"/>
            </a:xfrm>
          </p:grpSpPr>
          <p:pic>
            <p:nvPicPr>
              <p:cNvPr id="91" name=""/>
              <p:cNvPicPr/>
              <p:nvPr/>
            </p:nvPicPr>
            <p:blipFill>
              <a:blip r:embed="rId3"/>
              <a:srcRect l="0" t="0" r="78775" b="12073"/>
              <a:stretch/>
            </p:blipFill>
            <p:spPr>
              <a:xfrm>
                <a:off x="-165240" y="5083920"/>
                <a:ext cx="371520" cy="600120"/>
              </a:xfrm>
              <a:prstGeom prst="rect">
                <a:avLst/>
              </a:prstGeom>
              <a:noFill/>
              <a:ln w="0">
                <a:noFill/>
              </a:ln>
            </p:spPr>
          </p:pic>
          <p:sp>
            <p:nvSpPr>
              <p:cNvPr id="92" name="Forme 1_ 2"/>
              <p:cNvSpPr/>
              <p:nvPr/>
            </p:nvSpPr>
            <p:spPr>
              <a:xfrm rot="15832200">
                <a:off x="-12240" y="4946760"/>
                <a:ext cx="87480" cy="201960"/>
              </a:xfrm>
              <a:prstGeom prst="rect">
                <a:avLst/>
              </a:prstGeom>
              <a:solidFill>
                <a:srgbClr val="069a2e"/>
              </a:solidFill>
              <a:ln w="0">
                <a:solidFill>
                  <a:srgbClr val="3465a4"/>
                </a:solidFill>
              </a:ln>
            </p:spPr>
            <p:style>
              <a:lnRef idx="0"/>
              <a:fillRef idx="0"/>
              <a:effectRef idx="0"/>
              <a:fontRef idx="minor"/>
            </p:style>
            <p:txBody>
              <a:bodyPr lIns="90000" rIns="90000" tIns="45000" bIns="45000" anchor="ctr">
                <a:noAutofit/>
              </a:bodyPr>
              <a:p>
                <a:endParaRPr lang="fr-FR" sz="1800" b="0" u="none" strike="noStrike">
                  <a:solidFill>
                    <a:srgbClr val="ffffff"/>
                  </a:solidFill>
                  <a:effectLst/>
                  <a:uFillTx/>
                  <a:latin typeface="Arial"/>
                  <a:ea typeface="Microsoft YaHei"/>
                </a:endParaRPr>
              </a:p>
            </p:txBody>
          </p:sp>
          <p:sp>
            <p:nvSpPr>
              <p:cNvPr id="93" name="Forme 7_ 2"/>
              <p:cNvSpPr/>
              <p:nvPr/>
            </p:nvSpPr>
            <p:spPr>
              <a:xfrm>
                <a:off x="-78480" y="4830840"/>
                <a:ext cx="59040" cy="48600"/>
              </a:xfrm>
              <a:prstGeom prst="rect">
                <a:avLst/>
              </a:prstGeom>
              <a:solidFill>
                <a:srgbClr val="ff0000"/>
              </a:solidFill>
              <a:ln w="0">
                <a:solidFill>
                  <a:srgbClr val="3465a4"/>
                </a:solidFill>
              </a:ln>
            </p:spPr>
            <p:style>
              <a:lnRef idx="0"/>
              <a:fillRef idx="0"/>
              <a:effectRef idx="0"/>
              <a:fontRef idx="minor"/>
            </p:style>
            <p:txBody>
              <a:bodyPr lIns="90000" rIns="90000" tIns="3600" bIns="3600" anchor="ctr">
                <a:noAutofit/>
              </a:bodyPr>
              <a:p>
                <a:endParaRPr lang="fr-FR" sz="1800" b="0" u="none" strike="noStrike">
                  <a:solidFill>
                    <a:srgbClr val="ffffff"/>
                  </a:solidFill>
                  <a:effectLst/>
                  <a:uFillTx/>
                  <a:latin typeface="Arial"/>
                  <a:ea typeface="Microsoft YaHei"/>
                </a:endParaRPr>
              </a:p>
            </p:txBody>
          </p:sp>
          <p:sp>
            <p:nvSpPr>
              <p:cNvPr id="94" name="Forme 8_ 2"/>
              <p:cNvSpPr/>
              <p:nvPr/>
            </p:nvSpPr>
            <p:spPr>
              <a:xfrm>
                <a:off x="76680" y="4728960"/>
                <a:ext cx="190080" cy="155520"/>
              </a:xfrm>
              <a:prstGeom prst="rect">
                <a:avLst/>
              </a:prstGeom>
              <a:solidFill>
                <a:srgbClr val="ff0000"/>
              </a:solidFill>
              <a:ln w="0">
                <a:solidFill>
                  <a:srgbClr val="3465a4"/>
                </a:solidFill>
              </a:ln>
            </p:spPr>
            <p:style>
              <a:lnRef idx="0"/>
              <a:fillRef idx="0"/>
              <a:effectRef idx="0"/>
              <a:fontRef idx="minor"/>
            </p:style>
            <p:txBody>
              <a:bodyPr lIns="90000" rIns="90000" tIns="45000" bIns="45000" anchor="ctr">
                <a:noAutofit/>
              </a:bodyPr>
              <a:p>
                <a:endParaRPr lang="fr-FR" sz="1800" b="0" u="none" strike="noStrike">
                  <a:solidFill>
                    <a:srgbClr val="ffffff"/>
                  </a:solidFill>
                  <a:effectLst/>
                  <a:uFillTx/>
                  <a:latin typeface="Arial"/>
                  <a:ea typeface="Microsoft YaHei"/>
                </a:endParaRPr>
              </a:p>
            </p:txBody>
          </p:sp>
          <p:sp>
            <p:nvSpPr>
              <p:cNvPr id="95" name=""/>
              <p:cNvSpPr txBox="1"/>
              <p:nvPr/>
            </p:nvSpPr>
            <p:spPr>
              <a:xfrm>
                <a:off x="-207720" y="4852080"/>
                <a:ext cx="795960" cy="204840"/>
              </a:xfrm>
              <a:prstGeom prst="rect">
                <a:avLst/>
              </a:prstGeom>
              <a:noFill/>
              <a:ln w="0">
                <a:noFill/>
              </a:ln>
            </p:spPr>
            <p:txBody>
              <a:bodyPr lIns="90000" rIns="90000" tIns="45000" bIns="45000" anchor="t">
                <a:spAutoFit/>
              </a:bodyPr>
              <a:p>
                <a:pPr>
                  <a:lnSpc>
                    <a:spcPct val="100000"/>
                  </a:lnSpc>
                </a:pPr>
                <a:r>
                  <a:rPr lang="fr-FR" sz="800" b="0" u="none" strike="noStrike">
                    <a:solidFill>
                      <a:srgbClr val="000000"/>
                    </a:solidFill>
                    <a:effectLst/>
                    <a:uFillTx/>
                    <a:latin typeface="Arial"/>
                    <a:ea typeface="Microsoft YaHei"/>
                  </a:rPr>
                  <a:t>20  160</a:t>
                </a:r>
                <a:endParaRPr lang="fr-FR" sz="800" b="0" u="none" strike="noStrike">
                  <a:solidFill>
                    <a:srgbClr val="000000"/>
                  </a:solidFill>
                  <a:effectLst/>
                  <a:uFillTx/>
                  <a:latin typeface="Arial"/>
                </a:endParaRPr>
              </a:p>
            </p:txBody>
          </p:sp>
          <p:sp>
            <p:nvSpPr>
              <p:cNvPr id="96" name=""/>
              <p:cNvSpPr txBox="1"/>
              <p:nvPr/>
            </p:nvSpPr>
            <p:spPr>
              <a:xfrm>
                <a:off x="250560" y="4763880"/>
                <a:ext cx="1634400" cy="293040"/>
              </a:xfrm>
              <a:prstGeom prst="rect">
                <a:avLst/>
              </a:prstGeom>
              <a:noFill/>
              <a:ln w="0">
                <a:noFill/>
              </a:ln>
            </p:spPr>
            <p:txBody>
              <a:bodyPr lIns="90000" rIns="90000" tIns="45000" bIns="45000" anchor="t">
                <a:spAutoFit/>
              </a:bodyPr>
              <a:p>
                <a:pPr>
                  <a:lnSpc>
                    <a:spcPct val="100000"/>
                  </a:lnSpc>
                </a:pPr>
                <a:r>
                  <a:rPr lang="fr-FR" sz="800" b="0" u="none" strike="noStrike">
                    <a:solidFill>
                      <a:srgbClr val="000000"/>
                    </a:solidFill>
                    <a:effectLst/>
                    <a:uFillTx/>
                    <a:latin typeface="Arial"/>
                    <a:ea typeface="Microsoft YaHei"/>
                  </a:rPr>
                  <a:t>Nombre de logements HBM</a:t>
                </a:r>
                <a:endParaRPr lang="fr-FR" sz="800" b="0" u="none" strike="noStrike">
                  <a:solidFill>
                    <a:srgbClr val="000000"/>
                  </a:solidFill>
                  <a:effectLst/>
                  <a:uFillTx/>
                  <a:latin typeface="Arial"/>
                </a:endParaRPr>
              </a:p>
            </p:txBody>
          </p:sp>
          <p:sp>
            <p:nvSpPr>
              <p:cNvPr id="97" name=""/>
              <p:cNvSpPr txBox="1"/>
              <p:nvPr/>
            </p:nvSpPr>
            <p:spPr>
              <a:xfrm>
                <a:off x="108720" y="4967640"/>
                <a:ext cx="1465200" cy="861480"/>
              </a:xfrm>
              <a:prstGeom prst="rect">
                <a:avLst/>
              </a:prstGeom>
              <a:noFill/>
              <a:ln w="0">
                <a:noFill/>
              </a:ln>
            </p:spPr>
            <p:txBody>
              <a:bodyPr lIns="90000" rIns="90000" tIns="45000" bIns="45000" anchor="t">
                <a:spAutoFit/>
              </a:bodyPr>
              <a:p>
                <a:pPr>
                  <a:lnSpc>
                    <a:spcPct val="100000"/>
                  </a:lnSpc>
                </a:pPr>
                <a:r>
                  <a:rPr lang="fr-FR" sz="800" b="0" u="none" strike="noStrike">
                    <a:solidFill>
                      <a:srgbClr val="000000"/>
                    </a:solidFill>
                    <a:effectLst/>
                    <a:uFillTx/>
                    <a:latin typeface="Arial"/>
                    <a:ea typeface="Microsoft YaHei"/>
                  </a:rPr>
                  <a:t>Jardins ouvriers</a:t>
                </a:r>
                <a:endParaRPr lang="fr-FR" sz="800" b="0" u="none" strike="noStrike">
                  <a:solidFill>
                    <a:srgbClr val="000000"/>
                  </a:solidFill>
                  <a:effectLst/>
                  <a:uFillTx/>
                  <a:latin typeface="Arial"/>
                </a:endParaRPr>
              </a:p>
              <a:p>
                <a:pPr>
                  <a:lnSpc>
                    <a:spcPct val="100000"/>
                  </a:lnSpc>
                </a:pPr>
                <a:endParaRPr lang="fr-FR" sz="400" b="0" u="none" strike="noStrike">
                  <a:solidFill>
                    <a:srgbClr val="000000"/>
                  </a:solidFill>
                  <a:effectLst/>
                  <a:uFillTx/>
                  <a:latin typeface="Arial"/>
                </a:endParaRPr>
              </a:p>
              <a:p>
                <a:pPr>
                  <a:lnSpc>
                    <a:spcPct val="100000"/>
                  </a:lnSpc>
                </a:pPr>
                <a:r>
                  <a:rPr lang="fr-FR" sz="800" b="0" u="none" strike="noStrike">
                    <a:solidFill>
                      <a:srgbClr val="000000"/>
                    </a:solidFill>
                    <a:effectLst/>
                    <a:uFillTx/>
                    <a:latin typeface="Arial"/>
                    <a:ea typeface="Microsoft YaHei"/>
                  </a:rPr>
                  <a:t>Champs, espaces verts</a:t>
                </a:r>
                <a:endParaRPr lang="fr-FR" sz="800" b="0" u="none" strike="noStrike">
                  <a:solidFill>
                    <a:srgbClr val="000000"/>
                  </a:solidFill>
                  <a:effectLst/>
                  <a:uFillTx/>
                  <a:latin typeface="Arial"/>
                </a:endParaRPr>
              </a:p>
              <a:p>
                <a:pPr>
                  <a:lnSpc>
                    <a:spcPct val="100000"/>
                  </a:lnSpc>
                </a:pPr>
                <a:endParaRPr lang="fr-FR" sz="400" b="0" u="none" strike="noStrike">
                  <a:solidFill>
                    <a:srgbClr val="000000"/>
                  </a:solidFill>
                  <a:effectLst/>
                  <a:uFillTx/>
                  <a:latin typeface="Arial"/>
                </a:endParaRPr>
              </a:p>
              <a:p>
                <a:pPr>
                  <a:lnSpc>
                    <a:spcPct val="100000"/>
                  </a:lnSpc>
                </a:pPr>
                <a:r>
                  <a:rPr lang="fr-FR" sz="800" b="0" u="none" strike="noStrike">
                    <a:solidFill>
                      <a:srgbClr val="000000"/>
                    </a:solidFill>
                    <a:effectLst/>
                    <a:uFillTx/>
                    <a:latin typeface="Arial"/>
                    <a:ea typeface="Microsoft YaHei"/>
                  </a:rPr>
                  <a:t>Cimetières</a:t>
                </a:r>
                <a:endParaRPr lang="fr-FR" sz="800" b="0" u="none" strike="noStrike">
                  <a:solidFill>
                    <a:srgbClr val="000000"/>
                  </a:solidFill>
                  <a:effectLst/>
                  <a:uFillTx/>
                  <a:latin typeface="Arial"/>
                </a:endParaRPr>
              </a:p>
              <a:p>
                <a:pPr>
                  <a:lnSpc>
                    <a:spcPct val="100000"/>
                  </a:lnSpc>
                </a:pPr>
                <a:endParaRPr lang="fr-FR" sz="400" b="0" u="none" strike="noStrike">
                  <a:solidFill>
                    <a:srgbClr val="000000"/>
                  </a:solidFill>
                  <a:effectLst/>
                  <a:uFillTx/>
                  <a:latin typeface="Arial"/>
                </a:endParaRPr>
              </a:p>
              <a:p>
                <a:pPr>
                  <a:lnSpc>
                    <a:spcPct val="100000"/>
                  </a:lnSpc>
                </a:pPr>
                <a:r>
                  <a:rPr lang="fr-FR" sz="800" b="0" u="none" strike="noStrike">
                    <a:solidFill>
                      <a:srgbClr val="000000"/>
                    </a:solidFill>
                    <a:effectLst/>
                    <a:uFillTx/>
                    <a:latin typeface="Arial"/>
                    <a:ea typeface="Microsoft YaHei"/>
                  </a:rPr>
                  <a:t>Cours d’eau, canal</a:t>
                </a:r>
                <a:endParaRPr lang="fr-FR" sz="800" b="0" u="none" strike="noStrike">
                  <a:solidFill>
                    <a:srgbClr val="000000"/>
                  </a:solidFill>
                  <a:effectLst/>
                  <a:uFillTx/>
                  <a:latin typeface="Arial"/>
                </a:endParaRPr>
              </a:p>
              <a:p>
                <a:pPr>
                  <a:lnSpc>
                    <a:spcPct val="100000"/>
                  </a:lnSpc>
                </a:pPr>
                <a:endParaRPr lang="fr-FR" sz="200" b="0" u="none" strike="noStrike">
                  <a:solidFill>
                    <a:srgbClr val="000000"/>
                  </a:solidFill>
                  <a:effectLst/>
                  <a:uFillTx/>
                  <a:latin typeface="Arial"/>
                </a:endParaRPr>
              </a:p>
              <a:p>
                <a:pPr>
                  <a:lnSpc>
                    <a:spcPct val="100000"/>
                  </a:lnSpc>
                </a:pPr>
                <a:r>
                  <a:rPr lang="fr-FR" sz="800" b="0" u="none" strike="noStrike">
                    <a:solidFill>
                      <a:srgbClr val="000000"/>
                    </a:solidFill>
                    <a:effectLst/>
                    <a:uFillTx/>
                    <a:latin typeface="Arial"/>
                    <a:ea typeface="Microsoft YaHei"/>
                  </a:rPr>
                  <a:t>Limites communales</a:t>
                </a:r>
                <a:endParaRPr lang="fr-FR" sz="800" b="0" u="none" strike="noStrike">
                  <a:solidFill>
                    <a:srgbClr val="000000"/>
                  </a:solidFill>
                  <a:effectLst/>
                  <a:uFillTx/>
                  <a:latin typeface="Arial"/>
                </a:endParaRPr>
              </a:p>
            </p:txBody>
          </p:sp>
        </p:grpSp>
        <p:pic>
          <p:nvPicPr>
            <p:cNvPr id="98" name=""/>
            <p:cNvPicPr/>
            <p:nvPr/>
          </p:nvPicPr>
          <p:blipFill>
            <a:blip r:embed="rId4"/>
            <a:srcRect l="0" t="77515" r="78775" b="12073"/>
            <a:stretch/>
          </p:blipFill>
          <p:spPr>
            <a:xfrm rot="18871200">
              <a:off x="2592360" y="4765320"/>
              <a:ext cx="333360" cy="79560"/>
            </a:xfrm>
            <a:prstGeom prst="rect">
              <a:avLst/>
            </a:prstGeom>
            <a:noFill/>
            <a:ln w="0">
              <a:noFill/>
            </a:ln>
          </p:spPr>
        </p:pic>
        <p:sp>
          <p:nvSpPr>
            <p:cNvPr id="99" name=""/>
            <p:cNvSpPr/>
            <p:nvPr/>
          </p:nvSpPr>
          <p:spPr>
            <a:xfrm>
              <a:off x="1729440" y="5696640"/>
              <a:ext cx="705240" cy="0"/>
            </a:xfrm>
            <a:prstGeom prst="line">
              <a:avLst/>
            </a:prstGeom>
            <a:ln w="14760">
              <a:solidFill>
                <a:srgbClr val="000000"/>
              </a:solidFill>
              <a:round/>
            </a:ln>
          </p:spPr>
          <p:style>
            <a:lnRef idx="0"/>
            <a:fillRef idx="0"/>
            <a:effectRef idx="0"/>
            <a:fontRef idx="minor"/>
          </p:style>
          <p:txBody>
            <a:bodyPr lIns="97200" rIns="97200" tIns="-52200" bIns="-52200" anchor="ctr">
              <a:noAutofit/>
            </a:bodyPr>
            <a:p>
              <a:endParaRPr lang="fr-FR" sz="800" b="1" u="none" strike="noStrike">
                <a:solidFill>
                  <a:srgbClr val="000000"/>
                </a:solidFill>
                <a:effectLst/>
                <a:uFillTx/>
                <a:latin typeface="Arial"/>
                <a:ea typeface="Microsoft YaHei"/>
              </a:endParaRPr>
            </a:p>
          </p:txBody>
        </p:sp>
        <p:sp>
          <p:nvSpPr>
            <p:cNvPr id="100" name=""/>
            <p:cNvSpPr/>
            <p:nvPr/>
          </p:nvSpPr>
          <p:spPr>
            <a:xfrm flipV="1">
              <a:off x="2599560" y="5264280"/>
              <a:ext cx="0" cy="250920"/>
            </a:xfrm>
            <a:prstGeom prst="line">
              <a:avLst/>
            </a:prstGeom>
            <a:ln w="0">
              <a:solidFill>
                <a:srgbClr val="000000"/>
              </a:solidFill>
              <a:tailEnd len="med" type="triangle" w="med"/>
            </a:ln>
          </p:spPr>
          <p:style>
            <a:lnRef idx="0"/>
            <a:fillRef idx="0"/>
            <a:effectRef idx="0"/>
            <a:fontRef idx="minor"/>
          </p:style>
          <p:txBody>
            <a:bodyPr lIns="90000" rIns="90000" tIns="45000" bIns="45000" anchor="ctr">
              <a:noAutofit/>
            </a:bodyPr>
            <a:p>
              <a:endParaRPr lang="fr-FR" sz="1800" b="0" u="none" strike="noStrike">
                <a:solidFill>
                  <a:srgbClr val="000000"/>
                </a:solidFill>
                <a:effectLst/>
                <a:uFillTx/>
                <a:latin typeface="Arial"/>
                <a:ea typeface="Microsoft YaHei"/>
              </a:endParaRPr>
            </a:p>
          </p:txBody>
        </p:sp>
        <p:sp>
          <p:nvSpPr>
            <p:cNvPr id="101" name=""/>
            <p:cNvSpPr txBox="1"/>
            <p:nvPr/>
          </p:nvSpPr>
          <p:spPr>
            <a:xfrm>
              <a:off x="2453760" y="5526360"/>
              <a:ext cx="400680" cy="294480"/>
            </a:xfrm>
            <a:prstGeom prst="rect">
              <a:avLst/>
            </a:prstGeom>
            <a:noFill/>
            <a:ln w="0">
              <a:noFill/>
            </a:ln>
          </p:spPr>
          <p:txBody>
            <a:bodyPr lIns="90000" rIns="90000" tIns="45000" bIns="45000" anchor="t">
              <a:spAutoFit/>
            </a:bodyPr>
            <a:p>
              <a:pPr>
                <a:lnSpc>
                  <a:spcPct val="100000"/>
                </a:lnSpc>
              </a:pPr>
              <a:r>
                <a:rPr lang="fr-FR" sz="1200" b="1" u="none" strike="noStrike">
                  <a:solidFill>
                    <a:srgbClr val="000000"/>
                  </a:solidFill>
                  <a:effectLst/>
                  <a:uFillTx/>
                  <a:latin typeface="Arial"/>
                  <a:ea typeface="Microsoft YaHei"/>
                </a:rPr>
                <a:t>N</a:t>
              </a:r>
              <a:endParaRPr lang="fr-FR" sz="1200" b="0" u="none" strike="noStrike">
                <a:solidFill>
                  <a:srgbClr val="000000"/>
                </a:solidFill>
                <a:effectLst/>
                <a:uFillTx/>
                <a:latin typeface="Arial"/>
              </a:endParaRPr>
            </a:p>
          </p:txBody>
        </p:sp>
        <p:sp>
          <p:nvSpPr>
            <p:cNvPr id="102" name=""/>
            <p:cNvSpPr txBox="1"/>
            <p:nvPr/>
          </p:nvSpPr>
          <p:spPr>
            <a:xfrm>
              <a:off x="2507040" y="5307840"/>
              <a:ext cx="203040" cy="427320"/>
            </a:xfrm>
            <a:prstGeom prst="rect">
              <a:avLst/>
            </a:prstGeom>
            <a:noFill/>
            <a:ln w="0">
              <a:noFill/>
            </a:ln>
          </p:spPr>
          <p:txBody>
            <a:bodyPr wrap="none" lIns="90000" rIns="90000" tIns="45000" bIns="45000" anchor="t">
              <a:spAutoFit/>
            </a:bodyPr>
            <a:p>
              <a:endParaRPr lang="fr-FR" sz="1800" b="0" u="none" strike="noStrike">
                <a:solidFill>
                  <a:srgbClr val="000000"/>
                </a:solidFill>
                <a:effectLst/>
                <a:uFillTx/>
                <a:latin typeface="Arial"/>
                <a:ea typeface="Microsoft YaHei"/>
              </a:endParaRPr>
            </a:p>
          </p:txBody>
        </p:sp>
        <p:sp>
          <p:nvSpPr>
            <p:cNvPr id="103" name=""/>
            <p:cNvSpPr txBox="1"/>
            <p:nvPr/>
          </p:nvSpPr>
          <p:spPr>
            <a:xfrm>
              <a:off x="1829160" y="5540040"/>
              <a:ext cx="570600" cy="204840"/>
            </a:xfrm>
            <a:prstGeom prst="rect">
              <a:avLst/>
            </a:prstGeom>
            <a:noFill/>
            <a:ln w="0">
              <a:noFill/>
            </a:ln>
          </p:spPr>
          <p:txBody>
            <a:bodyPr lIns="90000" rIns="90000" tIns="45000" bIns="45000" anchor="t">
              <a:spAutoFit/>
            </a:bodyPr>
            <a:p>
              <a:pPr>
                <a:lnSpc>
                  <a:spcPct val="100000"/>
                </a:lnSpc>
              </a:pPr>
              <a:r>
                <a:rPr lang="fr-FR" sz="800" b="1" u="none" strike="noStrike">
                  <a:solidFill>
                    <a:srgbClr val="000000"/>
                  </a:solidFill>
                  <a:effectLst/>
                  <a:uFillTx/>
                  <a:latin typeface="Arial"/>
                  <a:ea typeface="Microsoft YaHei"/>
                </a:rPr>
                <a:t>500 m</a:t>
              </a:r>
              <a:endParaRPr lang="fr-FR" sz="800" b="0" u="none" strike="noStrike">
                <a:solidFill>
                  <a:srgbClr val="000000"/>
                </a:solidFill>
                <a:effectLst/>
                <a:uFillTx/>
                <a:latin typeface="Arial"/>
              </a:endParaRPr>
            </a:p>
          </p:txBody>
        </p:sp>
        <p:sp>
          <p:nvSpPr>
            <p:cNvPr id="104" name=""/>
            <p:cNvSpPr/>
            <p:nvPr/>
          </p:nvSpPr>
          <p:spPr>
            <a:xfrm>
              <a:off x="-165240" y="3859560"/>
              <a:ext cx="1008000" cy="402840"/>
            </a:xfrm>
            <a:prstGeom prst="rect">
              <a:avLst/>
            </a:prstGeom>
            <a:solidFill>
              <a:srgbClr val="ffffff"/>
            </a:solidFill>
            <a:ln w="0">
              <a:noFill/>
            </a:ln>
          </p:spPr>
          <p:style>
            <a:lnRef idx="0"/>
            <a:fillRef idx="0"/>
            <a:effectRef idx="0"/>
            <a:fontRef idx="minor"/>
          </p:style>
          <p:txBody>
            <a:bodyPr lIns="90000" rIns="90000" tIns="45000" bIns="45000" anchor="ctr">
              <a:noAutofit/>
            </a:bodyPr>
            <a:p>
              <a:endParaRPr lang="fr-FR" sz="1800" b="0" u="none" strike="noStrike">
                <a:solidFill>
                  <a:srgbClr val="000000"/>
                </a:solidFill>
                <a:effectLst/>
                <a:uFillTx/>
                <a:latin typeface="Arial"/>
                <a:ea typeface="Microsoft YaHei"/>
              </a:endParaRPr>
            </a:p>
          </p:txBody>
        </p:sp>
      </p:grpSp>
      <p:sp>
        <p:nvSpPr>
          <p:cNvPr id="105" name="Cadre de texte 'Cités-ja...' 1"/>
          <p:cNvSpPr txBox="1"/>
          <p:nvPr/>
        </p:nvSpPr>
        <p:spPr>
          <a:xfrm>
            <a:off x="5380920" y="-3240"/>
            <a:ext cx="4831200" cy="1545120"/>
          </a:xfrm>
          <a:prstGeom prst="rect">
            <a:avLst/>
          </a:prstGeom>
          <a:noFill/>
          <a:ln w="0">
            <a:noFill/>
          </a:ln>
        </p:spPr>
        <p:txBody>
          <a:bodyPr lIns="90000" rIns="90000" tIns="45000" bIns="45000" anchor="t">
            <a:spAutoFit/>
          </a:bodyPr>
          <a:p>
            <a:pPr>
              <a:lnSpc>
                <a:spcPct val="100000"/>
              </a:lnSpc>
            </a:pPr>
            <a:r>
              <a:rPr lang="fr-FR" sz="1600" b="1" u="none" strike="noStrike">
                <a:solidFill>
                  <a:srgbClr val="000000"/>
                </a:solidFill>
                <a:effectLst/>
                <a:uFillTx/>
                <a:latin typeface="Arial"/>
                <a:ea typeface="Microsoft YaHei"/>
              </a:rPr>
              <a:t>Carte 1 Cités-jardins des offices publics d’HBM </a:t>
            </a:r>
            <a:endParaRPr lang="fr-FR" sz="1600" b="0" u="none" strike="noStrike">
              <a:solidFill>
                <a:srgbClr val="000000"/>
              </a:solidFill>
              <a:effectLst/>
              <a:uFillTx/>
              <a:latin typeface="Arial"/>
            </a:endParaRPr>
          </a:p>
          <a:p>
            <a:pPr>
              <a:lnSpc>
                <a:spcPct val="100000"/>
              </a:lnSpc>
            </a:pPr>
            <a:r>
              <a:rPr lang="fr-FR" sz="1600" b="1" u="none" strike="noStrike">
                <a:solidFill>
                  <a:srgbClr val="000000"/>
                </a:solidFill>
                <a:effectLst/>
                <a:uFillTx/>
                <a:latin typeface="Arial"/>
                <a:ea typeface="Microsoft YaHei"/>
              </a:rPr>
              <a:t>et jardins ouvriers de Caen 1905 – 1935</a:t>
            </a:r>
            <a:endParaRPr lang="fr-FR" sz="1600" b="0" u="none" strike="noStrike">
              <a:solidFill>
                <a:srgbClr val="000000"/>
              </a:solidFill>
              <a:effectLst/>
              <a:uFillTx/>
              <a:latin typeface="Arial"/>
            </a:endParaRPr>
          </a:p>
          <a:p>
            <a:pPr>
              <a:lnSpc>
                <a:spcPct val="100000"/>
              </a:lnSpc>
            </a:pPr>
            <a:endParaRPr lang="fr-FR" sz="1600" b="0" u="none" strike="noStrike">
              <a:solidFill>
                <a:srgbClr val="000000"/>
              </a:solidFill>
              <a:effectLst/>
              <a:uFillTx/>
              <a:latin typeface="Arial"/>
            </a:endParaRPr>
          </a:p>
          <a:p>
            <a:pPr>
              <a:lnSpc>
                <a:spcPct val="100000"/>
              </a:lnSpc>
            </a:pPr>
            <a:r>
              <a:rPr lang="fr-FR" sz="1100" b="0" u="none" strike="noStrike">
                <a:solidFill>
                  <a:srgbClr val="000000"/>
                </a:solidFill>
                <a:effectLst/>
                <a:uFillTx/>
                <a:latin typeface="Arial"/>
                <a:ea typeface="Microsoft YaHei"/>
              </a:rPr>
              <a:t>Fond de carte : cadastre 1946 (Cadomus)</a:t>
            </a:r>
            <a:endParaRPr lang="fr-FR" sz="1100" b="0" u="none" strike="noStrike">
              <a:solidFill>
                <a:srgbClr val="000000"/>
              </a:solidFill>
              <a:effectLst/>
              <a:uFillTx/>
              <a:latin typeface="Arial"/>
            </a:endParaRPr>
          </a:p>
          <a:p>
            <a:pPr>
              <a:lnSpc>
                <a:spcPct val="100000"/>
              </a:lnSpc>
            </a:pPr>
            <a:r>
              <a:rPr lang="fr-FR" sz="1100" b="0" u="none" strike="noStrike">
                <a:solidFill>
                  <a:srgbClr val="000000"/>
                </a:solidFill>
                <a:effectLst/>
                <a:uFillTx/>
                <a:latin typeface="Arial"/>
                <a:ea typeface="Microsoft YaHei"/>
              </a:rPr>
              <a:t>source : délibérations du conseil municipal (archives de Caen). </a:t>
            </a:r>
            <a:endParaRPr lang="fr-FR" sz="1100" b="0" u="none" strike="noStrike">
              <a:solidFill>
                <a:srgbClr val="000000"/>
              </a:solidFill>
              <a:effectLst/>
              <a:uFillTx/>
              <a:latin typeface="Arial"/>
            </a:endParaRPr>
          </a:p>
          <a:p>
            <a:pPr>
              <a:lnSpc>
                <a:spcPct val="100000"/>
              </a:lnSpc>
            </a:pPr>
            <a:r>
              <a:rPr lang="fr-FR" sz="1100" b="0" u="none" strike="noStrike">
                <a:solidFill>
                  <a:srgbClr val="000000"/>
                </a:solidFill>
                <a:effectLst/>
                <a:uFillTx/>
                <a:latin typeface="Arial"/>
                <a:ea typeface="Microsoft YaHei"/>
              </a:rPr>
              <a:t>Carte : A. Gasson, 2025</a:t>
            </a:r>
            <a:endParaRPr lang="fr-FR" sz="1100" b="0" u="none" strike="noStrike">
              <a:solidFill>
                <a:srgbClr val="000000"/>
              </a:solidFill>
              <a:effectLst/>
              <a:uFillTx/>
              <a:latin typeface="Arial"/>
            </a:endParaRPr>
          </a:p>
          <a:p>
            <a:pPr>
              <a:lnSpc>
                <a:spcPct val="100000"/>
              </a:lnSpc>
            </a:pPr>
            <a:endParaRPr lang="fr-FR" sz="1100" b="0" u="none" strike="noStrike">
              <a:solidFill>
                <a:srgbClr val="000000"/>
              </a:solidFill>
              <a:effectLst/>
              <a:uFillTx/>
              <a:latin typeface="Arial"/>
            </a:endParaRPr>
          </a:p>
          <a:p>
            <a:pPr>
              <a:lnSpc>
                <a:spcPct val="100000"/>
              </a:lnSpc>
            </a:pPr>
            <a:endParaRPr lang="fr-FR" sz="1100" b="0" u="none" strike="noStrik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pSp>
        <p:nvGrpSpPr>
          <p:cNvPr id="106" name=""/>
          <p:cNvGrpSpPr/>
          <p:nvPr/>
        </p:nvGrpSpPr>
        <p:grpSpPr>
          <a:xfrm>
            <a:off x="0" y="114480"/>
            <a:ext cx="8005680" cy="5221080"/>
            <a:chOff x="0" y="114480"/>
            <a:chExt cx="8005680" cy="5221080"/>
          </a:xfrm>
        </p:grpSpPr>
        <p:pic>
          <p:nvPicPr>
            <p:cNvPr id="107" name=""/>
            <p:cNvPicPr/>
            <p:nvPr/>
          </p:nvPicPr>
          <p:blipFill>
            <a:blip r:embed="rId1"/>
            <a:stretch/>
          </p:blipFill>
          <p:spPr>
            <a:xfrm>
              <a:off x="108360" y="114480"/>
              <a:ext cx="6035400" cy="3822480"/>
            </a:xfrm>
            <a:prstGeom prst="rect">
              <a:avLst/>
            </a:prstGeom>
            <a:noFill/>
            <a:ln w="0">
              <a:noFill/>
            </a:ln>
          </p:spPr>
        </p:pic>
        <p:sp>
          <p:nvSpPr>
            <p:cNvPr id="108" name=""/>
            <p:cNvSpPr/>
            <p:nvPr/>
          </p:nvSpPr>
          <p:spPr>
            <a:xfrm>
              <a:off x="658080" y="5292720"/>
              <a:ext cx="2043000" cy="2520"/>
            </a:xfrm>
            <a:prstGeom prst="line">
              <a:avLst/>
            </a:prstGeom>
            <a:ln w="0">
              <a:solidFill>
                <a:srgbClr val="000000"/>
              </a:solidFill>
            </a:ln>
          </p:spPr>
          <p:style>
            <a:lnRef idx="0"/>
            <a:fillRef idx="0"/>
            <a:effectRef idx="0"/>
            <a:fontRef idx="minor"/>
          </p:style>
          <p:txBody>
            <a:bodyPr lIns="90000" rIns="90000" tIns="-42480" bIns="-42480" anchor="ctr">
              <a:noAutofit/>
            </a:bodyPr>
            <a:p>
              <a:endParaRPr lang="fr-FR" sz="800" b="1" u="none" strike="noStrike">
                <a:solidFill>
                  <a:srgbClr val="000000"/>
                </a:solidFill>
                <a:effectLst/>
                <a:uFillTx/>
                <a:latin typeface="Arial"/>
              </a:endParaRPr>
            </a:p>
          </p:txBody>
        </p:sp>
        <p:sp>
          <p:nvSpPr>
            <p:cNvPr id="109" name=""/>
            <p:cNvSpPr txBox="1"/>
            <p:nvPr/>
          </p:nvSpPr>
          <p:spPr>
            <a:xfrm>
              <a:off x="1298160" y="5070960"/>
              <a:ext cx="1563120" cy="264600"/>
            </a:xfrm>
            <a:prstGeom prst="rect">
              <a:avLst/>
            </a:prstGeom>
            <a:noFill/>
            <a:ln w="0">
              <a:noFill/>
            </a:ln>
          </p:spPr>
          <p:txBody>
            <a:bodyPr lIns="90000" rIns="90000" tIns="45000" bIns="45000" anchor="t">
              <a:spAutoFit/>
            </a:bodyPr>
            <a:p>
              <a:r>
                <a:rPr lang="fr-FR" sz="800" b="1" u="none" strike="noStrike">
                  <a:solidFill>
                    <a:srgbClr val="000000"/>
                  </a:solidFill>
                  <a:effectLst/>
                  <a:uFillTx/>
                  <a:latin typeface="Arial"/>
                </a:rPr>
                <a:t>250 m                             </a:t>
              </a:r>
              <a:endParaRPr lang="fr-FR" sz="800" b="0" u="none" strike="noStrike">
                <a:solidFill>
                  <a:srgbClr val="000000"/>
                </a:solidFill>
                <a:effectLst/>
                <a:uFillTx/>
                <a:latin typeface="Arial"/>
              </a:endParaRPr>
            </a:p>
          </p:txBody>
        </p:sp>
        <p:sp>
          <p:nvSpPr>
            <p:cNvPr id="110" name=""/>
            <p:cNvSpPr/>
            <p:nvPr/>
          </p:nvSpPr>
          <p:spPr>
            <a:xfrm flipV="1">
              <a:off x="2688120" y="4984200"/>
              <a:ext cx="0" cy="268560"/>
            </a:xfrm>
            <a:prstGeom prst="line">
              <a:avLst/>
            </a:prstGeom>
            <a:ln w="0">
              <a:solidFill>
                <a:srgbClr val="000000"/>
              </a:solidFill>
              <a:tailEnd len="med" type="triangle" w="med"/>
            </a:ln>
          </p:spPr>
          <p:style>
            <a:lnRef idx="0"/>
            <a:fillRef idx="0"/>
            <a:effectRef idx="0"/>
            <a:fontRef idx="minor"/>
          </p:style>
          <p:txBody>
            <a:bodyPr lIns="90000" rIns="90000" tIns="45000" bIns="45000" anchor="ctr">
              <a:noAutofit/>
            </a:bodyPr>
            <a:p>
              <a:endParaRPr lang="fr-FR" sz="1800" b="0" u="none" strike="noStrike">
                <a:solidFill>
                  <a:srgbClr val="000000"/>
                </a:solidFill>
                <a:effectLst/>
                <a:uFillTx/>
                <a:latin typeface="Arial"/>
              </a:endParaRPr>
            </a:p>
          </p:txBody>
        </p:sp>
        <p:sp>
          <p:nvSpPr>
            <p:cNvPr id="111" name=""/>
            <p:cNvSpPr txBox="1"/>
            <p:nvPr/>
          </p:nvSpPr>
          <p:spPr>
            <a:xfrm>
              <a:off x="2572920" y="4802400"/>
              <a:ext cx="259560" cy="218520"/>
            </a:xfrm>
            <a:prstGeom prst="rect">
              <a:avLst/>
            </a:prstGeom>
            <a:noFill/>
            <a:ln w="0">
              <a:noFill/>
            </a:ln>
          </p:spPr>
          <p:txBody>
            <a:bodyPr lIns="90000" rIns="90000" tIns="45000" bIns="45000" anchor="t">
              <a:spAutoFit/>
            </a:bodyPr>
            <a:p>
              <a:r>
                <a:rPr lang="fr-FR" sz="900" b="1" u="none" strike="noStrike">
                  <a:solidFill>
                    <a:srgbClr val="000000"/>
                  </a:solidFill>
                  <a:effectLst/>
                  <a:uFillTx/>
                  <a:latin typeface="Arial"/>
                </a:rPr>
                <a:t>N</a:t>
              </a:r>
              <a:endParaRPr lang="fr-FR" sz="900" b="0" u="none" strike="noStrike">
                <a:solidFill>
                  <a:srgbClr val="000000"/>
                </a:solidFill>
                <a:effectLst/>
                <a:uFillTx/>
                <a:latin typeface="Arial"/>
              </a:endParaRPr>
            </a:p>
          </p:txBody>
        </p:sp>
        <p:sp>
          <p:nvSpPr>
            <p:cNvPr id="112" name=""/>
            <p:cNvSpPr txBox="1"/>
            <p:nvPr/>
          </p:nvSpPr>
          <p:spPr>
            <a:xfrm>
              <a:off x="0" y="4233960"/>
              <a:ext cx="6086880" cy="604440"/>
            </a:xfrm>
            <a:prstGeom prst="rect">
              <a:avLst/>
            </a:prstGeom>
            <a:noFill/>
            <a:ln w="0">
              <a:noFill/>
            </a:ln>
          </p:spPr>
          <p:txBody>
            <a:bodyPr lIns="90000" rIns="90000" tIns="45000" bIns="45000" anchor="t">
              <a:spAutoFit/>
            </a:bodyPr>
            <a:p>
              <a:r>
                <a:rPr lang="fr-FR" sz="1400" b="1" u="none" strike="noStrike">
                  <a:solidFill>
                    <a:srgbClr val="000000"/>
                  </a:solidFill>
                  <a:effectLst/>
                  <a:uFillTx/>
                  <a:latin typeface="Arial"/>
                </a:rPr>
                <a:t>Les lotissements des Offices Publics d’Habitations à Bon Marché 1920-1930 - rive gauche, nord-est</a:t>
              </a:r>
              <a:endParaRPr lang="fr-FR" sz="1400" b="0" u="none" strike="noStrike">
                <a:solidFill>
                  <a:srgbClr val="000000"/>
                </a:solidFill>
                <a:effectLst/>
                <a:uFillTx/>
                <a:latin typeface="Arial"/>
              </a:endParaRPr>
            </a:p>
            <a:p>
              <a:r>
                <a:rPr lang="fr-FR" sz="800" b="0" u="none" strike="noStrike">
                  <a:solidFill>
                    <a:srgbClr val="000000"/>
                  </a:solidFill>
                  <a:effectLst/>
                  <a:uFillTx/>
                  <a:latin typeface="Arial"/>
                </a:rPr>
                <a:t>Sources : Archivesl de Caen et du Calvados, observations, A. Gasson, 2025</a:t>
              </a:r>
              <a:endParaRPr lang="fr-FR" sz="800" b="0" u="none" strike="noStrike">
                <a:solidFill>
                  <a:srgbClr val="000000"/>
                </a:solidFill>
                <a:effectLst/>
                <a:uFillTx/>
                <a:latin typeface="Arial"/>
              </a:endParaRPr>
            </a:p>
          </p:txBody>
        </p:sp>
        <p:grpSp>
          <p:nvGrpSpPr>
            <p:cNvPr id="113" name=""/>
            <p:cNvGrpSpPr/>
            <p:nvPr/>
          </p:nvGrpSpPr>
          <p:grpSpPr>
            <a:xfrm>
              <a:off x="5743440" y="115920"/>
              <a:ext cx="2262240" cy="1225080"/>
              <a:chOff x="5743440" y="115920"/>
              <a:chExt cx="2262240" cy="1225080"/>
            </a:xfrm>
          </p:grpSpPr>
          <p:pic>
            <p:nvPicPr>
              <p:cNvPr id="114" name=""/>
              <p:cNvPicPr/>
              <p:nvPr/>
            </p:nvPicPr>
            <p:blipFill>
              <a:blip r:embed="rId2"/>
              <a:srcRect l="62746" t="32217" r="32063" b="61577"/>
              <a:stretch/>
            </p:blipFill>
            <p:spPr>
              <a:xfrm>
                <a:off x="5751360" y="122400"/>
                <a:ext cx="312480" cy="236880"/>
              </a:xfrm>
              <a:prstGeom prst="rect">
                <a:avLst/>
              </a:prstGeom>
              <a:noFill/>
              <a:ln w="0">
                <a:noFill/>
              </a:ln>
            </p:spPr>
          </p:pic>
          <p:pic>
            <p:nvPicPr>
              <p:cNvPr id="115" name=""/>
              <p:cNvPicPr/>
              <p:nvPr/>
            </p:nvPicPr>
            <p:blipFill>
              <a:blip r:embed="rId3"/>
              <a:srcRect l="25805" t="16807" r="69269" b="77330"/>
              <a:stretch/>
            </p:blipFill>
            <p:spPr>
              <a:xfrm>
                <a:off x="5759280" y="530640"/>
                <a:ext cx="296640" cy="223200"/>
              </a:xfrm>
              <a:prstGeom prst="rect">
                <a:avLst/>
              </a:prstGeom>
              <a:noFill/>
              <a:ln w="0">
                <a:noFill/>
              </a:ln>
            </p:spPr>
          </p:pic>
          <p:pic>
            <p:nvPicPr>
              <p:cNvPr id="116" name=""/>
              <p:cNvPicPr/>
              <p:nvPr/>
            </p:nvPicPr>
            <p:blipFill>
              <a:blip r:embed="rId4"/>
              <a:srcRect l="11775" t="66635" r="82636" b="28517"/>
              <a:stretch/>
            </p:blipFill>
            <p:spPr>
              <a:xfrm>
                <a:off x="5743440" y="885600"/>
                <a:ext cx="297000" cy="223560"/>
              </a:xfrm>
              <a:prstGeom prst="rect">
                <a:avLst/>
              </a:prstGeom>
              <a:noFill/>
              <a:ln w="0">
                <a:noFill/>
              </a:ln>
            </p:spPr>
          </p:pic>
          <p:sp>
            <p:nvSpPr>
              <p:cNvPr id="117" name=""/>
              <p:cNvSpPr txBox="1"/>
              <p:nvPr/>
            </p:nvSpPr>
            <p:spPr>
              <a:xfrm>
                <a:off x="6159240" y="115920"/>
                <a:ext cx="1846440" cy="1225080"/>
              </a:xfrm>
              <a:prstGeom prst="rect">
                <a:avLst/>
              </a:prstGeom>
              <a:noFill/>
              <a:ln w="0">
                <a:noFill/>
              </a:ln>
            </p:spPr>
            <p:txBody>
              <a:bodyPr lIns="90000" rIns="90000" tIns="45000" bIns="45000" anchor="t">
                <a:spAutoFit/>
              </a:bodyPr>
              <a:p>
                <a:r>
                  <a:rPr lang="fr-FR" sz="1000" b="1" u="none" strike="noStrike">
                    <a:solidFill>
                      <a:srgbClr val="000000"/>
                    </a:solidFill>
                    <a:effectLst/>
                    <a:uFillTx/>
                    <a:latin typeface="Arial"/>
                  </a:rPr>
                  <a:t>Clos Manoury, HBM du Calvados, 1922, 113 logts.</a:t>
                </a:r>
                <a:endParaRPr lang="fr-FR" sz="1000" b="0" u="none" strike="noStrike">
                  <a:solidFill>
                    <a:srgbClr val="000000"/>
                  </a:solidFill>
                  <a:effectLst/>
                  <a:uFillTx/>
                  <a:latin typeface="Arial"/>
                </a:endParaRPr>
              </a:p>
              <a:p>
                <a:endParaRPr lang="fr-FR" sz="1000" b="0" u="none" strike="noStrike">
                  <a:solidFill>
                    <a:srgbClr val="000000"/>
                  </a:solidFill>
                  <a:effectLst/>
                  <a:uFillTx/>
                  <a:latin typeface="Arial"/>
                </a:endParaRPr>
              </a:p>
              <a:p>
                <a:r>
                  <a:rPr lang="fr-FR" sz="1000" b="1" u="none" strike="noStrike">
                    <a:solidFill>
                      <a:srgbClr val="000000"/>
                    </a:solidFill>
                    <a:effectLst/>
                    <a:uFillTx/>
                    <a:latin typeface="Arial"/>
                  </a:rPr>
                  <a:t>Clos Joli, HBM de Caen, 1931, 84 logts.</a:t>
                </a:r>
                <a:endParaRPr lang="fr-FR" sz="1000" b="0" u="none" strike="noStrike">
                  <a:solidFill>
                    <a:srgbClr val="000000"/>
                  </a:solidFill>
                  <a:effectLst/>
                  <a:uFillTx/>
                  <a:latin typeface="Arial"/>
                </a:endParaRPr>
              </a:p>
              <a:p>
                <a:endParaRPr lang="fr-FR" sz="1000" b="0" u="none" strike="noStrike">
                  <a:solidFill>
                    <a:srgbClr val="000000"/>
                  </a:solidFill>
                  <a:effectLst/>
                  <a:uFillTx/>
                  <a:latin typeface="Arial"/>
                </a:endParaRPr>
              </a:p>
              <a:p>
                <a:r>
                  <a:rPr lang="fr-FR" sz="1000" b="1" u="none" strike="noStrike">
                    <a:solidFill>
                      <a:srgbClr val="000000"/>
                    </a:solidFill>
                    <a:effectLst/>
                    <a:uFillTx/>
                    <a:latin typeface="Arial"/>
                  </a:rPr>
                  <a:t>Clos Charmant, HBM du Calvados, 1931, 24 logts.</a:t>
                </a:r>
                <a:endParaRPr lang="fr-FR" sz="1000" b="0" u="none" strike="noStrike">
                  <a:solidFill>
                    <a:srgbClr val="000000"/>
                  </a:solidFill>
                  <a:effectLst/>
                  <a:uFillTx/>
                  <a:latin typeface="Arial"/>
                </a:endParaRPr>
              </a:p>
            </p:txBody>
          </p:sp>
        </p:grpSp>
      </p:gr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pSp>
        <p:nvGrpSpPr>
          <p:cNvPr id="118" name=""/>
          <p:cNvGrpSpPr/>
          <p:nvPr/>
        </p:nvGrpSpPr>
        <p:grpSpPr>
          <a:xfrm>
            <a:off x="7516800" y="3098160"/>
            <a:ext cx="2563200" cy="1366920"/>
            <a:chOff x="7516800" y="3098160"/>
            <a:chExt cx="2563200" cy="1366920"/>
          </a:xfrm>
        </p:grpSpPr>
        <p:sp>
          <p:nvSpPr>
            <p:cNvPr id="119" name=""/>
            <p:cNvSpPr txBox="1"/>
            <p:nvPr/>
          </p:nvSpPr>
          <p:spPr>
            <a:xfrm>
              <a:off x="8211240" y="3098160"/>
              <a:ext cx="1868760" cy="1366920"/>
            </a:xfrm>
            <a:prstGeom prst="rect">
              <a:avLst/>
            </a:prstGeom>
            <a:noFill/>
            <a:ln w="0">
              <a:noFill/>
            </a:ln>
          </p:spPr>
          <p:txBody>
            <a:bodyPr lIns="90000" rIns="90000" tIns="45000" bIns="45000" anchor="t">
              <a:spAutoFit/>
            </a:bodyPr>
            <a:p>
              <a:r>
                <a:rPr lang="fr-FR" sz="1000" b="0" u="none" strike="noStrike">
                  <a:solidFill>
                    <a:srgbClr val="000000"/>
                  </a:solidFill>
                  <a:effectLst/>
                  <a:uFillTx/>
                  <a:latin typeface="Arial"/>
                </a:rPr>
                <a:t>Cadastre napoléonien, 1810</a:t>
              </a:r>
              <a:endParaRPr lang="fr-FR" sz="1000" b="0" u="none" strike="noStrike">
                <a:solidFill>
                  <a:srgbClr val="000000"/>
                </a:solidFill>
                <a:effectLst/>
                <a:uFillTx/>
                <a:latin typeface="Arial"/>
              </a:endParaRPr>
            </a:p>
            <a:p>
              <a:endParaRPr lang="fr-FR" sz="1000" b="0" u="none" strike="noStrike">
                <a:solidFill>
                  <a:srgbClr val="000000"/>
                </a:solidFill>
                <a:effectLst/>
                <a:uFillTx/>
                <a:latin typeface="Arial"/>
              </a:endParaRPr>
            </a:p>
            <a:p>
              <a:r>
                <a:rPr lang="fr-FR" sz="1000" b="0" u="none" strike="noStrike">
                  <a:solidFill>
                    <a:srgbClr val="000000"/>
                  </a:solidFill>
                  <a:effectLst/>
                  <a:uFillTx/>
                  <a:latin typeface="Arial"/>
                </a:rPr>
                <a:t>Projet voirie, 1919</a:t>
              </a:r>
              <a:endParaRPr lang="fr-FR" sz="1000" b="0" u="none" strike="noStrike">
                <a:solidFill>
                  <a:srgbClr val="000000"/>
                </a:solidFill>
                <a:effectLst/>
                <a:uFillTx/>
                <a:latin typeface="Arial"/>
              </a:endParaRPr>
            </a:p>
            <a:p>
              <a:endParaRPr lang="fr-FR" sz="1000" b="0" u="none" strike="noStrike">
                <a:solidFill>
                  <a:srgbClr val="000000"/>
                </a:solidFill>
                <a:effectLst/>
                <a:uFillTx/>
                <a:latin typeface="Arial"/>
              </a:endParaRPr>
            </a:p>
            <a:p>
              <a:r>
                <a:rPr lang="fr-FR" sz="1000" b="0" u="none" strike="noStrike">
                  <a:solidFill>
                    <a:srgbClr val="000000"/>
                  </a:solidFill>
                  <a:effectLst/>
                  <a:uFillTx/>
                  <a:latin typeface="Arial"/>
                </a:rPr>
                <a:t>Emprise ligne Caen – Falaise</a:t>
              </a:r>
              <a:endParaRPr lang="fr-FR" sz="1000" b="0" u="none" strike="noStrike">
                <a:solidFill>
                  <a:srgbClr val="000000"/>
                </a:solidFill>
                <a:effectLst/>
                <a:uFillTx/>
                <a:latin typeface="Arial"/>
              </a:endParaRPr>
            </a:p>
            <a:p>
              <a:endParaRPr lang="fr-FR" sz="1000" b="0" u="none" strike="noStrike">
                <a:solidFill>
                  <a:srgbClr val="000000"/>
                </a:solidFill>
                <a:effectLst/>
                <a:uFillTx/>
                <a:latin typeface="Arial"/>
              </a:endParaRPr>
            </a:p>
            <a:p>
              <a:r>
                <a:rPr lang="fr-FR" sz="1000" b="0" u="none" strike="noStrike">
                  <a:solidFill>
                    <a:srgbClr val="000000"/>
                  </a:solidFill>
                  <a:effectLst/>
                  <a:uFillTx/>
                  <a:latin typeface="Arial"/>
                </a:rPr>
                <a:t>Création des lotissements</a:t>
              </a:r>
              <a:endParaRPr lang="fr-FR" sz="1000" b="0" u="none" strike="noStrike">
                <a:solidFill>
                  <a:srgbClr val="000000"/>
                </a:solidFill>
                <a:effectLst/>
                <a:uFillTx/>
                <a:latin typeface="Arial"/>
              </a:endParaRPr>
            </a:p>
            <a:p>
              <a:endParaRPr lang="fr-FR" sz="1000" b="0" u="none" strike="noStrike">
                <a:solidFill>
                  <a:srgbClr val="000000"/>
                </a:solidFill>
                <a:effectLst/>
                <a:uFillTx/>
                <a:latin typeface="Arial"/>
              </a:endParaRPr>
            </a:p>
            <a:p>
              <a:r>
                <a:rPr lang="fr-FR" sz="1000" b="0" u="none" strike="noStrike">
                  <a:solidFill>
                    <a:srgbClr val="000000"/>
                  </a:solidFill>
                  <a:effectLst/>
                  <a:uFillTx/>
                  <a:latin typeface="Arial"/>
                </a:rPr>
                <a:t>N° des jardins ouvriers</a:t>
              </a:r>
              <a:endParaRPr lang="fr-FR" sz="1000" b="0" u="none" strike="noStrike">
                <a:solidFill>
                  <a:srgbClr val="000000"/>
                </a:solidFill>
                <a:effectLst/>
                <a:uFillTx/>
                <a:latin typeface="Arial"/>
              </a:endParaRPr>
            </a:p>
          </p:txBody>
        </p:sp>
        <p:grpSp>
          <p:nvGrpSpPr>
            <p:cNvPr id="120" name=""/>
            <p:cNvGrpSpPr/>
            <p:nvPr/>
          </p:nvGrpSpPr>
          <p:grpSpPr>
            <a:xfrm>
              <a:off x="7516800" y="3188520"/>
              <a:ext cx="664200" cy="1100520"/>
              <a:chOff x="7516800" y="3188520"/>
              <a:chExt cx="664200" cy="1100520"/>
            </a:xfrm>
          </p:grpSpPr>
          <p:pic>
            <p:nvPicPr>
              <p:cNvPr id="121" name=""/>
              <p:cNvPicPr/>
              <p:nvPr/>
            </p:nvPicPr>
            <p:blipFill>
              <a:blip r:embed="rId1"/>
              <a:stretch/>
            </p:blipFill>
            <p:spPr>
              <a:xfrm rot="5400000">
                <a:off x="7409160" y="3305520"/>
                <a:ext cx="840960" cy="606600"/>
              </a:xfrm>
              <a:prstGeom prst="rect">
                <a:avLst/>
              </a:prstGeom>
              <a:noFill/>
              <a:ln w="0">
                <a:noFill/>
              </a:ln>
            </p:spPr>
          </p:pic>
          <p:sp>
            <p:nvSpPr>
              <p:cNvPr id="122" name=""/>
              <p:cNvSpPr txBox="1"/>
              <p:nvPr/>
            </p:nvSpPr>
            <p:spPr>
              <a:xfrm>
                <a:off x="7626600" y="3836160"/>
                <a:ext cx="554400" cy="261000"/>
              </a:xfrm>
              <a:prstGeom prst="rect">
                <a:avLst/>
              </a:prstGeom>
              <a:noFill/>
              <a:ln w="0">
                <a:noFill/>
              </a:ln>
            </p:spPr>
            <p:txBody>
              <a:bodyPr lIns="90000" rIns="90000" tIns="45000" bIns="45000" anchor="t">
                <a:spAutoFit/>
              </a:bodyPr>
              <a:p>
                <a:r>
                  <a:rPr lang="fr-FR" sz="1200" b="1" u="none" strike="noStrike">
                    <a:solidFill>
                      <a:srgbClr val="000000"/>
                    </a:solidFill>
                    <a:effectLst/>
                    <a:uFillTx/>
                    <a:latin typeface="Arial"/>
                  </a:rPr>
                  <a:t>1921</a:t>
                </a:r>
                <a:endParaRPr lang="fr-FR" sz="1200" b="0" u="none" strike="noStrike">
                  <a:solidFill>
                    <a:srgbClr val="000000"/>
                  </a:solidFill>
                  <a:effectLst/>
                  <a:uFillTx/>
                  <a:latin typeface="Arial"/>
                </a:endParaRPr>
              </a:p>
            </p:txBody>
          </p:sp>
          <p:sp>
            <p:nvSpPr>
              <p:cNvPr id="123" name=""/>
              <p:cNvSpPr txBox="1"/>
              <p:nvPr/>
            </p:nvSpPr>
            <p:spPr>
              <a:xfrm>
                <a:off x="7674120" y="4056840"/>
                <a:ext cx="405000" cy="232200"/>
              </a:xfrm>
              <a:prstGeom prst="rect">
                <a:avLst/>
              </a:prstGeom>
              <a:noFill/>
              <a:ln w="0">
                <a:noFill/>
              </a:ln>
            </p:spPr>
            <p:txBody>
              <a:bodyPr lIns="90000" rIns="90000" tIns="45000" bIns="45000" anchor="t">
                <a:spAutoFit/>
              </a:bodyPr>
              <a:p>
                <a:r>
                  <a:rPr lang="fr-FR" sz="1000" b="1" u="none" strike="noStrike">
                    <a:solidFill>
                      <a:srgbClr val="ff0000"/>
                    </a:solidFill>
                    <a:effectLst/>
                    <a:uFillTx/>
                    <a:latin typeface="Arial"/>
                  </a:rPr>
                  <a:t>41</a:t>
                </a:r>
                <a:endParaRPr lang="fr-FR" sz="1000" b="0" u="none" strike="noStrike">
                  <a:solidFill>
                    <a:srgbClr val="000000"/>
                  </a:solidFill>
                  <a:effectLst/>
                  <a:uFillTx/>
                  <a:latin typeface="Arial"/>
                </a:endParaRPr>
              </a:p>
            </p:txBody>
          </p:sp>
          <p:sp>
            <p:nvSpPr>
              <p:cNvPr id="124" name=""/>
              <p:cNvSpPr/>
              <p:nvPr/>
            </p:nvSpPr>
            <p:spPr>
              <a:xfrm>
                <a:off x="7516800" y="3238920"/>
                <a:ext cx="660240" cy="152280"/>
              </a:xfrm>
              <a:prstGeom prst="rect">
                <a:avLst/>
              </a:prstGeom>
              <a:solidFill>
                <a:srgbClr val="ffffff"/>
              </a:solidFill>
              <a:ln w="0">
                <a:solidFill>
                  <a:srgbClr val="ffffff"/>
                </a:solidFill>
              </a:ln>
            </p:spPr>
            <p:style>
              <a:lnRef idx="0"/>
              <a:fillRef idx="0"/>
              <a:effectRef idx="0"/>
              <a:fontRef idx="minor"/>
            </p:style>
            <p:txBody>
              <a:bodyPr lIns="90000" rIns="90000" tIns="45000" bIns="45000" anchor="ctr">
                <a:noAutofit/>
              </a:bodyPr>
              <a:p>
                <a:endParaRPr lang="fr-FR" sz="1800" b="0" u="none" strike="noStrike">
                  <a:solidFill>
                    <a:srgbClr val="000000"/>
                  </a:solidFill>
                  <a:effectLst/>
                  <a:uFillTx/>
                  <a:latin typeface="Arial"/>
                </a:endParaRPr>
              </a:p>
            </p:txBody>
          </p:sp>
          <p:sp>
            <p:nvSpPr>
              <p:cNvPr id="125" name=""/>
              <p:cNvSpPr/>
              <p:nvPr/>
            </p:nvSpPr>
            <p:spPr>
              <a:xfrm>
                <a:off x="7516800" y="3447720"/>
                <a:ext cx="660240" cy="151920"/>
              </a:xfrm>
              <a:prstGeom prst="rect">
                <a:avLst/>
              </a:prstGeom>
              <a:solidFill>
                <a:srgbClr val="ffffff"/>
              </a:solidFill>
              <a:ln w="0">
                <a:solidFill>
                  <a:srgbClr val="ffffff"/>
                </a:solidFill>
              </a:ln>
            </p:spPr>
            <p:style>
              <a:lnRef idx="0"/>
              <a:fillRef idx="0"/>
              <a:effectRef idx="0"/>
              <a:fontRef idx="minor"/>
            </p:style>
            <p:txBody>
              <a:bodyPr lIns="90000" rIns="90000" tIns="45000" bIns="45000" anchor="ctr">
                <a:noAutofit/>
              </a:bodyPr>
              <a:p>
                <a:endParaRPr lang="fr-FR" sz="1800" b="0" u="none" strike="noStrike">
                  <a:solidFill>
                    <a:srgbClr val="000000"/>
                  </a:solidFill>
                  <a:effectLst/>
                  <a:uFillTx/>
                  <a:latin typeface="Arial"/>
                </a:endParaRPr>
              </a:p>
            </p:txBody>
          </p:sp>
          <p:sp>
            <p:nvSpPr>
              <p:cNvPr id="126" name=""/>
              <p:cNvSpPr/>
              <p:nvPr/>
            </p:nvSpPr>
            <p:spPr>
              <a:xfrm>
                <a:off x="7516800" y="3780360"/>
                <a:ext cx="660240" cy="39240"/>
              </a:xfrm>
              <a:prstGeom prst="rect">
                <a:avLst/>
              </a:prstGeom>
              <a:solidFill>
                <a:srgbClr val="ffffff"/>
              </a:solidFill>
              <a:ln w="0">
                <a:solidFill>
                  <a:srgbClr val="ffffff"/>
                </a:solidFill>
              </a:ln>
            </p:spPr>
            <p:style>
              <a:lnRef idx="0"/>
              <a:fillRef idx="0"/>
              <a:effectRef idx="0"/>
              <a:fontRef idx="minor"/>
            </p:style>
            <p:txBody>
              <a:bodyPr lIns="90000" rIns="90000" tIns="-5760" bIns="-5760" anchor="ctr">
                <a:noAutofit/>
              </a:bodyPr>
              <a:p>
                <a:endParaRPr lang="fr-FR" sz="1800" b="0" u="none" strike="noStrike">
                  <a:solidFill>
                    <a:srgbClr val="000000"/>
                  </a:solidFill>
                  <a:effectLst/>
                  <a:uFillTx/>
                  <a:latin typeface="Arial"/>
                </a:endParaRPr>
              </a:p>
            </p:txBody>
          </p:sp>
        </p:grpSp>
      </p:grpSp>
      <p:sp>
        <p:nvSpPr>
          <p:cNvPr id="127" name=""/>
          <p:cNvSpPr txBox="1"/>
          <p:nvPr/>
        </p:nvSpPr>
        <p:spPr>
          <a:xfrm>
            <a:off x="6424200" y="4888080"/>
            <a:ext cx="3656160" cy="772920"/>
          </a:xfrm>
          <a:prstGeom prst="rect">
            <a:avLst/>
          </a:prstGeom>
          <a:noFill/>
          <a:ln w="0">
            <a:noFill/>
          </a:ln>
        </p:spPr>
        <p:txBody>
          <a:bodyPr lIns="90000" rIns="90000" tIns="45000" bIns="45000" anchor="t" anchorCtr="1">
            <a:spAutoFit/>
          </a:bodyPr>
          <a:p>
            <a:pPr algn="r"/>
            <a:r>
              <a:rPr lang="fr-FR" sz="1200" b="0" u="none" strike="noStrike">
                <a:solidFill>
                  <a:srgbClr val="000000"/>
                </a:solidFill>
                <a:effectLst/>
                <a:uFillTx/>
                <a:latin typeface="Arial"/>
              </a:rPr>
              <a:t>Fond de carte : cadastre 1946</a:t>
            </a:r>
            <a:endParaRPr lang="fr-FR" sz="1200" b="0" u="none" strike="noStrike">
              <a:solidFill>
                <a:srgbClr val="000000"/>
              </a:solidFill>
              <a:effectLst/>
              <a:uFillTx/>
              <a:latin typeface="Arial"/>
            </a:endParaRPr>
          </a:p>
          <a:p>
            <a:pPr algn="r"/>
            <a:r>
              <a:rPr lang="fr-FR" sz="1200" b="0" u="none" strike="noStrike">
                <a:solidFill>
                  <a:srgbClr val="000000"/>
                </a:solidFill>
                <a:effectLst/>
                <a:uFillTx/>
                <a:latin typeface="Arial"/>
              </a:rPr>
              <a:t>Sources : archives municipales de Caen </a:t>
            </a:r>
            <a:endParaRPr lang="fr-FR" sz="1200" b="0" u="none" strike="noStrike">
              <a:solidFill>
                <a:srgbClr val="000000"/>
              </a:solidFill>
              <a:effectLst/>
              <a:uFillTx/>
              <a:latin typeface="Arial"/>
            </a:endParaRPr>
          </a:p>
          <a:p>
            <a:pPr algn="r"/>
            <a:r>
              <a:rPr lang="fr-FR" sz="1200" b="0" u="none" strike="noStrike">
                <a:solidFill>
                  <a:srgbClr val="000000"/>
                </a:solidFill>
                <a:effectLst/>
                <a:uFillTx/>
                <a:latin typeface="Arial"/>
              </a:rPr>
              <a:t>et  documents privés</a:t>
            </a:r>
            <a:endParaRPr lang="fr-FR" sz="1200" b="0" u="none" strike="noStrike">
              <a:solidFill>
                <a:srgbClr val="000000"/>
              </a:solidFill>
              <a:effectLst/>
              <a:uFillTx/>
              <a:latin typeface="Arial"/>
            </a:endParaRPr>
          </a:p>
          <a:p>
            <a:pPr algn="r"/>
            <a:r>
              <a:rPr lang="fr-FR" sz="1200" b="0" u="none" strike="noStrike">
                <a:solidFill>
                  <a:srgbClr val="000000"/>
                </a:solidFill>
                <a:effectLst/>
                <a:uFillTx/>
                <a:latin typeface="Arial"/>
              </a:rPr>
              <a:t>Carte : André Gasson, 2025</a:t>
            </a:r>
            <a:endParaRPr lang="fr-FR" sz="1200" b="0" u="none" strike="noStrike">
              <a:solidFill>
                <a:srgbClr val="000000"/>
              </a:solidFill>
              <a:effectLst/>
              <a:uFillTx/>
              <a:latin typeface="Arial"/>
            </a:endParaRPr>
          </a:p>
        </p:txBody>
      </p:sp>
      <p:grpSp>
        <p:nvGrpSpPr>
          <p:cNvPr id="128" name=""/>
          <p:cNvGrpSpPr/>
          <p:nvPr/>
        </p:nvGrpSpPr>
        <p:grpSpPr>
          <a:xfrm>
            <a:off x="360" y="0"/>
            <a:ext cx="6267240" cy="5885280"/>
            <a:chOff x="360" y="0"/>
            <a:chExt cx="6267240" cy="5885280"/>
          </a:xfrm>
        </p:grpSpPr>
        <p:pic>
          <p:nvPicPr>
            <p:cNvPr id="129" name=""/>
            <p:cNvPicPr/>
            <p:nvPr/>
          </p:nvPicPr>
          <p:blipFill>
            <a:blip r:embed="rId2"/>
            <a:srcRect l="0" t="0" r="35289" b="0"/>
            <a:stretch/>
          </p:blipFill>
          <p:spPr>
            <a:xfrm rot="5403600">
              <a:off x="1878480" y="1646280"/>
              <a:ext cx="2358720" cy="6112440"/>
            </a:xfrm>
            <a:prstGeom prst="rect">
              <a:avLst/>
            </a:prstGeom>
            <a:noFill/>
            <a:ln w="0">
              <a:noFill/>
            </a:ln>
          </p:spPr>
        </p:pic>
        <p:pic>
          <p:nvPicPr>
            <p:cNvPr id="130" name=""/>
            <p:cNvPicPr/>
            <p:nvPr/>
          </p:nvPicPr>
          <p:blipFill>
            <a:blip r:embed="rId3"/>
            <a:stretch/>
          </p:blipFill>
          <p:spPr>
            <a:xfrm rot="5403600">
              <a:off x="1243800" y="-1232280"/>
              <a:ext cx="3645000" cy="6112440"/>
            </a:xfrm>
            <a:prstGeom prst="rect">
              <a:avLst/>
            </a:prstGeom>
            <a:noFill/>
            <a:ln w="0">
              <a:noFill/>
            </a:ln>
          </p:spPr>
        </p:pic>
        <p:sp>
          <p:nvSpPr>
            <p:cNvPr id="131" name=""/>
            <p:cNvSpPr txBox="1"/>
            <p:nvPr/>
          </p:nvSpPr>
          <p:spPr>
            <a:xfrm>
              <a:off x="4948560" y="1331640"/>
              <a:ext cx="526680" cy="290880"/>
            </a:xfrm>
            <a:prstGeom prst="rect">
              <a:avLst/>
            </a:prstGeom>
            <a:noFill/>
            <a:ln w="0">
              <a:noFill/>
            </a:ln>
          </p:spPr>
          <p:txBody>
            <a:bodyPr lIns="90000" rIns="90000" tIns="45000" bIns="45000" anchor="t">
              <a:spAutoFit/>
            </a:bodyPr>
            <a:p>
              <a:r>
                <a:rPr lang="fr-FR" sz="1200" b="1" u="none" strike="noStrike">
                  <a:solidFill>
                    <a:srgbClr val="000000"/>
                  </a:solidFill>
                  <a:effectLst/>
                  <a:uFillTx/>
                  <a:latin typeface="Arial"/>
                </a:rPr>
                <a:t>1932</a:t>
              </a:r>
              <a:endParaRPr lang="fr-FR" sz="1200" b="0" u="none" strike="noStrike">
                <a:solidFill>
                  <a:srgbClr val="000000"/>
                </a:solidFill>
                <a:effectLst/>
                <a:uFillTx/>
                <a:latin typeface="Arial"/>
              </a:endParaRPr>
            </a:p>
          </p:txBody>
        </p:sp>
        <p:sp>
          <p:nvSpPr>
            <p:cNvPr id="132" name=""/>
            <p:cNvSpPr txBox="1"/>
            <p:nvPr/>
          </p:nvSpPr>
          <p:spPr>
            <a:xfrm>
              <a:off x="3898800" y="3467520"/>
              <a:ext cx="559080" cy="357480"/>
            </a:xfrm>
            <a:prstGeom prst="rect">
              <a:avLst/>
            </a:prstGeom>
            <a:noFill/>
            <a:ln w="0">
              <a:noFill/>
            </a:ln>
          </p:spPr>
          <p:txBody>
            <a:bodyPr lIns="90000" rIns="90000" tIns="45000" bIns="45000" anchor="t">
              <a:spAutoFit/>
            </a:bodyPr>
            <a:p>
              <a:r>
                <a:rPr lang="fr-FR" sz="1200" b="1" u="none" strike="noStrike">
                  <a:solidFill>
                    <a:srgbClr val="000000"/>
                  </a:solidFill>
                  <a:effectLst/>
                  <a:uFillTx/>
                  <a:latin typeface="Arial"/>
                </a:rPr>
                <a:t>1921</a:t>
              </a:r>
              <a:endParaRPr lang="fr-FR" sz="1200" b="0" u="none" strike="noStrike">
                <a:solidFill>
                  <a:srgbClr val="000000"/>
                </a:solidFill>
                <a:effectLst/>
                <a:uFillTx/>
                <a:latin typeface="Arial"/>
              </a:endParaRPr>
            </a:p>
          </p:txBody>
        </p:sp>
        <p:sp>
          <p:nvSpPr>
            <p:cNvPr id="133" name=""/>
            <p:cNvSpPr txBox="1"/>
            <p:nvPr/>
          </p:nvSpPr>
          <p:spPr>
            <a:xfrm>
              <a:off x="2238840" y="2548080"/>
              <a:ext cx="538920" cy="261000"/>
            </a:xfrm>
            <a:prstGeom prst="rect">
              <a:avLst/>
            </a:prstGeom>
            <a:noFill/>
            <a:ln w="0">
              <a:noFill/>
            </a:ln>
          </p:spPr>
          <p:txBody>
            <a:bodyPr lIns="90000" rIns="90000" tIns="45000" bIns="45000" anchor="t">
              <a:spAutoFit/>
            </a:bodyPr>
            <a:p>
              <a:r>
                <a:rPr lang="fr-FR" sz="1200" b="1" u="none" strike="noStrike">
                  <a:solidFill>
                    <a:srgbClr val="000000"/>
                  </a:solidFill>
                  <a:effectLst/>
                  <a:uFillTx/>
                  <a:latin typeface="Arial"/>
                </a:rPr>
                <a:t>1907</a:t>
              </a:r>
              <a:endParaRPr lang="fr-FR" sz="1200" b="0" u="none" strike="noStrike">
                <a:solidFill>
                  <a:srgbClr val="000000"/>
                </a:solidFill>
                <a:effectLst/>
                <a:uFillTx/>
                <a:latin typeface="Arial"/>
              </a:endParaRPr>
            </a:p>
          </p:txBody>
        </p:sp>
        <p:sp>
          <p:nvSpPr>
            <p:cNvPr id="134" name=""/>
            <p:cNvSpPr txBox="1"/>
            <p:nvPr/>
          </p:nvSpPr>
          <p:spPr>
            <a:xfrm>
              <a:off x="1389240" y="1618200"/>
              <a:ext cx="612360" cy="357480"/>
            </a:xfrm>
            <a:prstGeom prst="rect">
              <a:avLst/>
            </a:prstGeom>
            <a:noFill/>
            <a:ln w="0">
              <a:noFill/>
            </a:ln>
          </p:spPr>
          <p:txBody>
            <a:bodyPr lIns="90000" rIns="90000" tIns="45000" bIns="45000" anchor="t">
              <a:spAutoFit/>
            </a:bodyPr>
            <a:p>
              <a:r>
                <a:rPr lang="fr-FR" sz="1200" b="1" u="none" strike="noStrike">
                  <a:solidFill>
                    <a:srgbClr val="000000"/>
                  </a:solidFill>
                  <a:effectLst/>
                  <a:uFillTx/>
                  <a:latin typeface="Arial"/>
                </a:rPr>
                <a:t>1937</a:t>
              </a:r>
              <a:endParaRPr lang="fr-FR" sz="1200" b="0" u="none" strike="noStrike">
                <a:solidFill>
                  <a:srgbClr val="000000"/>
                </a:solidFill>
                <a:effectLst/>
                <a:uFillTx/>
                <a:latin typeface="Arial"/>
              </a:endParaRPr>
            </a:p>
          </p:txBody>
        </p:sp>
        <p:sp>
          <p:nvSpPr>
            <p:cNvPr id="135" name=""/>
            <p:cNvSpPr txBox="1"/>
            <p:nvPr/>
          </p:nvSpPr>
          <p:spPr>
            <a:xfrm>
              <a:off x="2141640" y="1311120"/>
              <a:ext cx="921240" cy="245880"/>
            </a:xfrm>
            <a:prstGeom prst="rect">
              <a:avLst/>
            </a:prstGeom>
            <a:noFill/>
            <a:ln w="0">
              <a:noFill/>
            </a:ln>
          </p:spPr>
          <p:txBody>
            <a:bodyPr lIns="90000" rIns="90000" tIns="45000" bIns="45000" anchor="t">
              <a:spAutoFit/>
            </a:bodyPr>
            <a:p>
              <a:r>
                <a:rPr lang="fr-FR" sz="1100" b="1" u="none" strike="noStrike">
                  <a:solidFill>
                    <a:srgbClr val="000000"/>
                  </a:solidFill>
                  <a:effectLst/>
                  <a:uFillTx/>
                  <a:latin typeface="Arial"/>
                </a:rPr>
                <a:t>Début XXe</a:t>
              </a:r>
              <a:endParaRPr lang="fr-FR" sz="1100" b="0" u="none" strike="noStrike">
                <a:solidFill>
                  <a:srgbClr val="000000"/>
                </a:solidFill>
                <a:effectLst/>
                <a:uFillTx/>
                <a:latin typeface="Arial"/>
              </a:endParaRPr>
            </a:p>
          </p:txBody>
        </p:sp>
        <p:sp>
          <p:nvSpPr>
            <p:cNvPr id="136" name=""/>
            <p:cNvSpPr txBox="1"/>
            <p:nvPr/>
          </p:nvSpPr>
          <p:spPr>
            <a:xfrm>
              <a:off x="3268800" y="1161360"/>
              <a:ext cx="552240" cy="357840"/>
            </a:xfrm>
            <a:prstGeom prst="rect">
              <a:avLst/>
            </a:prstGeom>
            <a:noFill/>
            <a:ln w="0">
              <a:noFill/>
            </a:ln>
          </p:spPr>
          <p:txBody>
            <a:bodyPr lIns="90000" rIns="90000" tIns="45000" bIns="45000" anchor="t">
              <a:spAutoFit/>
            </a:bodyPr>
            <a:p>
              <a:r>
                <a:rPr lang="fr-FR" sz="1200" b="1" u="none" strike="noStrike">
                  <a:solidFill>
                    <a:srgbClr val="000000"/>
                  </a:solidFill>
                  <a:effectLst/>
                  <a:uFillTx/>
                  <a:latin typeface="Arial"/>
                </a:rPr>
                <a:t>1919</a:t>
              </a:r>
              <a:endParaRPr lang="fr-FR" sz="1200" b="0" u="none" strike="noStrike">
                <a:solidFill>
                  <a:srgbClr val="000000"/>
                </a:solidFill>
                <a:effectLst/>
                <a:uFillTx/>
                <a:latin typeface="Arial"/>
              </a:endParaRPr>
            </a:p>
          </p:txBody>
        </p:sp>
        <p:sp>
          <p:nvSpPr>
            <p:cNvPr id="137" name=""/>
            <p:cNvSpPr txBox="1"/>
            <p:nvPr/>
          </p:nvSpPr>
          <p:spPr>
            <a:xfrm>
              <a:off x="1779120" y="2963160"/>
              <a:ext cx="1128960" cy="515880"/>
            </a:xfrm>
            <a:prstGeom prst="rect">
              <a:avLst/>
            </a:prstGeom>
            <a:noFill/>
            <a:ln w="0">
              <a:noFill/>
            </a:ln>
          </p:spPr>
          <p:txBody>
            <a:bodyPr lIns="90000" rIns="90000" tIns="45000" bIns="45000" anchor="t" anchorCtr="1">
              <a:spAutoFit/>
            </a:bodyPr>
            <a:p>
              <a:pPr algn="ctr"/>
              <a:r>
                <a:rPr lang="fr-FR" sz="1000" b="1" u="none" strike="noStrike">
                  <a:solidFill>
                    <a:srgbClr val="000000"/>
                  </a:solidFill>
                  <a:effectLst/>
                  <a:uFillTx/>
                  <a:latin typeface="Arial"/>
                </a:rPr>
                <a:t>Jardins ouvriers de Vaucelles</a:t>
              </a:r>
              <a:endParaRPr lang="fr-FR" sz="1000" b="0" u="none" strike="noStrike">
                <a:solidFill>
                  <a:srgbClr val="000000"/>
                </a:solidFill>
                <a:effectLst/>
                <a:uFillTx/>
                <a:latin typeface="Arial"/>
              </a:endParaRPr>
            </a:p>
          </p:txBody>
        </p:sp>
        <p:sp>
          <p:nvSpPr>
            <p:cNvPr id="138" name=""/>
            <p:cNvSpPr txBox="1"/>
            <p:nvPr/>
          </p:nvSpPr>
          <p:spPr>
            <a:xfrm>
              <a:off x="1652040" y="3721680"/>
              <a:ext cx="366480" cy="232200"/>
            </a:xfrm>
            <a:prstGeom prst="rect">
              <a:avLst/>
            </a:prstGeom>
            <a:noFill/>
            <a:ln w="0">
              <a:noFill/>
            </a:ln>
          </p:spPr>
          <p:txBody>
            <a:bodyPr lIns="90000" rIns="90000" tIns="45000" bIns="45000" anchor="t">
              <a:spAutoFit/>
            </a:bodyPr>
            <a:p>
              <a:r>
                <a:rPr lang="fr-FR" sz="1000" b="1" u="none" strike="noStrike">
                  <a:solidFill>
                    <a:srgbClr val="ff0000"/>
                  </a:solidFill>
                  <a:effectLst/>
                  <a:uFillTx/>
                  <a:latin typeface="Arial"/>
                </a:rPr>
                <a:t>39</a:t>
              </a:r>
              <a:endParaRPr lang="fr-FR" sz="1000" b="0" u="none" strike="noStrike">
                <a:solidFill>
                  <a:srgbClr val="000000"/>
                </a:solidFill>
                <a:effectLst/>
                <a:uFillTx/>
                <a:latin typeface="Arial"/>
              </a:endParaRPr>
            </a:p>
          </p:txBody>
        </p:sp>
        <p:sp>
          <p:nvSpPr>
            <p:cNvPr id="139" name=""/>
            <p:cNvSpPr txBox="1"/>
            <p:nvPr/>
          </p:nvSpPr>
          <p:spPr>
            <a:xfrm>
              <a:off x="2561760" y="3927240"/>
              <a:ext cx="366840" cy="232200"/>
            </a:xfrm>
            <a:prstGeom prst="rect">
              <a:avLst/>
            </a:prstGeom>
            <a:noFill/>
            <a:ln w="0">
              <a:noFill/>
            </a:ln>
          </p:spPr>
          <p:txBody>
            <a:bodyPr lIns="90000" rIns="90000" tIns="45000" bIns="45000" anchor="t">
              <a:spAutoFit/>
            </a:bodyPr>
            <a:p>
              <a:r>
                <a:rPr lang="fr-FR" sz="1000" b="1" u="none" strike="noStrike">
                  <a:solidFill>
                    <a:srgbClr val="ff0000"/>
                  </a:solidFill>
                  <a:effectLst/>
                  <a:uFillTx/>
                  <a:latin typeface="Arial"/>
                </a:rPr>
                <a:t>35</a:t>
              </a:r>
              <a:endParaRPr lang="fr-FR" sz="1000" b="0" u="none" strike="noStrike">
                <a:solidFill>
                  <a:srgbClr val="000000"/>
                </a:solidFill>
                <a:effectLst/>
                <a:uFillTx/>
                <a:latin typeface="Arial"/>
              </a:endParaRPr>
            </a:p>
          </p:txBody>
        </p:sp>
        <p:sp>
          <p:nvSpPr>
            <p:cNvPr id="140" name=""/>
            <p:cNvSpPr txBox="1"/>
            <p:nvPr/>
          </p:nvSpPr>
          <p:spPr>
            <a:xfrm>
              <a:off x="2267640" y="4905360"/>
              <a:ext cx="366480" cy="232200"/>
            </a:xfrm>
            <a:prstGeom prst="rect">
              <a:avLst/>
            </a:prstGeom>
            <a:noFill/>
            <a:ln w="0">
              <a:noFill/>
            </a:ln>
          </p:spPr>
          <p:txBody>
            <a:bodyPr lIns="90000" rIns="90000" tIns="45000" bIns="45000" anchor="t">
              <a:spAutoFit/>
            </a:bodyPr>
            <a:p>
              <a:r>
                <a:rPr lang="fr-FR" sz="1000" b="1" u="none" strike="noStrike">
                  <a:solidFill>
                    <a:srgbClr val="ff0000"/>
                  </a:solidFill>
                  <a:effectLst/>
                  <a:uFillTx/>
                  <a:latin typeface="Arial"/>
                </a:rPr>
                <a:t>53</a:t>
              </a:r>
              <a:endParaRPr lang="fr-FR" sz="1000" b="0" u="none" strike="noStrike">
                <a:solidFill>
                  <a:srgbClr val="000000"/>
                </a:solidFill>
                <a:effectLst/>
                <a:uFillTx/>
                <a:latin typeface="Arial"/>
              </a:endParaRPr>
            </a:p>
          </p:txBody>
        </p:sp>
        <p:sp>
          <p:nvSpPr>
            <p:cNvPr id="141" name=""/>
            <p:cNvSpPr txBox="1"/>
            <p:nvPr/>
          </p:nvSpPr>
          <p:spPr>
            <a:xfrm>
              <a:off x="1467360" y="4784760"/>
              <a:ext cx="366840" cy="232200"/>
            </a:xfrm>
            <a:prstGeom prst="rect">
              <a:avLst/>
            </a:prstGeom>
            <a:noFill/>
            <a:ln w="0">
              <a:noFill/>
            </a:ln>
          </p:spPr>
          <p:txBody>
            <a:bodyPr lIns="90000" rIns="90000" tIns="45000" bIns="45000" anchor="t">
              <a:spAutoFit/>
            </a:bodyPr>
            <a:p>
              <a:r>
                <a:rPr lang="fr-FR" sz="1000" b="1" u="none" strike="noStrike">
                  <a:solidFill>
                    <a:srgbClr val="ff0000"/>
                  </a:solidFill>
                  <a:effectLst/>
                  <a:uFillTx/>
                  <a:latin typeface="Arial"/>
                </a:rPr>
                <a:t>56</a:t>
              </a:r>
              <a:endParaRPr lang="fr-FR" sz="1000" b="0" u="none" strike="noStrike">
                <a:solidFill>
                  <a:srgbClr val="000000"/>
                </a:solidFill>
                <a:effectLst/>
                <a:uFillTx/>
                <a:latin typeface="Arial"/>
              </a:endParaRPr>
            </a:p>
          </p:txBody>
        </p:sp>
        <p:sp>
          <p:nvSpPr>
            <p:cNvPr id="142" name=""/>
            <p:cNvSpPr txBox="1"/>
            <p:nvPr/>
          </p:nvSpPr>
          <p:spPr>
            <a:xfrm>
              <a:off x="1249200" y="4735800"/>
              <a:ext cx="366840" cy="232200"/>
            </a:xfrm>
            <a:prstGeom prst="rect">
              <a:avLst/>
            </a:prstGeom>
            <a:noFill/>
            <a:ln w="0">
              <a:noFill/>
            </a:ln>
          </p:spPr>
          <p:txBody>
            <a:bodyPr lIns="90000" rIns="90000" tIns="45000" bIns="45000" anchor="t">
              <a:spAutoFit/>
            </a:bodyPr>
            <a:p>
              <a:r>
                <a:rPr lang="fr-FR" sz="1000" b="1" u="none" strike="noStrike">
                  <a:solidFill>
                    <a:srgbClr val="ff0000"/>
                  </a:solidFill>
                  <a:effectLst/>
                  <a:uFillTx/>
                  <a:latin typeface="Arial"/>
                </a:rPr>
                <a:t>57</a:t>
              </a:r>
              <a:endParaRPr lang="fr-FR" sz="1000" b="0" u="none" strike="noStrike">
                <a:solidFill>
                  <a:srgbClr val="000000"/>
                </a:solidFill>
                <a:effectLst/>
                <a:uFillTx/>
                <a:latin typeface="Arial"/>
              </a:endParaRPr>
            </a:p>
          </p:txBody>
        </p:sp>
        <p:sp>
          <p:nvSpPr>
            <p:cNvPr id="143" name=""/>
            <p:cNvSpPr txBox="1"/>
            <p:nvPr/>
          </p:nvSpPr>
          <p:spPr>
            <a:xfrm>
              <a:off x="2142720" y="4548240"/>
              <a:ext cx="366840" cy="232200"/>
            </a:xfrm>
            <a:prstGeom prst="rect">
              <a:avLst/>
            </a:prstGeom>
            <a:noFill/>
            <a:ln w="0">
              <a:noFill/>
            </a:ln>
          </p:spPr>
          <p:txBody>
            <a:bodyPr lIns="90000" rIns="90000" tIns="45000" bIns="45000" anchor="t">
              <a:spAutoFit/>
            </a:bodyPr>
            <a:p>
              <a:r>
                <a:rPr lang="fr-FR" sz="1000" b="1" u="none" strike="noStrike">
                  <a:solidFill>
                    <a:srgbClr val="ff0000"/>
                  </a:solidFill>
                  <a:effectLst/>
                  <a:uFillTx/>
                  <a:latin typeface="Arial"/>
                </a:rPr>
                <a:t>48</a:t>
              </a:r>
              <a:endParaRPr lang="fr-FR" sz="1000" b="0" u="none" strike="noStrike">
                <a:solidFill>
                  <a:srgbClr val="000000"/>
                </a:solidFill>
                <a:effectLst/>
                <a:uFillTx/>
                <a:latin typeface="Arial"/>
              </a:endParaRPr>
            </a:p>
          </p:txBody>
        </p:sp>
        <p:sp>
          <p:nvSpPr>
            <p:cNvPr id="144" name=""/>
            <p:cNvSpPr txBox="1"/>
            <p:nvPr/>
          </p:nvSpPr>
          <p:spPr>
            <a:xfrm>
              <a:off x="1342440" y="4056840"/>
              <a:ext cx="366480" cy="232200"/>
            </a:xfrm>
            <a:prstGeom prst="rect">
              <a:avLst/>
            </a:prstGeom>
            <a:noFill/>
            <a:ln w="0">
              <a:noFill/>
            </a:ln>
          </p:spPr>
          <p:txBody>
            <a:bodyPr lIns="90000" rIns="90000" tIns="45000" bIns="45000" anchor="t">
              <a:spAutoFit/>
            </a:bodyPr>
            <a:p>
              <a:r>
                <a:rPr lang="fr-FR" sz="1000" b="1" u="none" strike="noStrike">
                  <a:solidFill>
                    <a:srgbClr val="ff0000"/>
                  </a:solidFill>
                  <a:effectLst/>
                  <a:uFillTx/>
                  <a:latin typeface="Arial"/>
                </a:rPr>
                <a:t>46</a:t>
              </a:r>
              <a:endParaRPr lang="fr-FR" sz="1000" b="0" u="none" strike="noStrike">
                <a:solidFill>
                  <a:srgbClr val="000000"/>
                </a:solidFill>
                <a:effectLst/>
                <a:uFillTx/>
                <a:latin typeface="Arial"/>
              </a:endParaRPr>
            </a:p>
          </p:txBody>
        </p:sp>
        <p:sp>
          <p:nvSpPr>
            <p:cNvPr id="145" name=""/>
            <p:cNvSpPr txBox="1"/>
            <p:nvPr/>
          </p:nvSpPr>
          <p:spPr>
            <a:xfrm>
              <a:off x="1549080" y="4114800"/>
              <a:ext cx="366480" cy="232200"/>
            </a:xfrm>
            <a:prstGeom prst="rect">
              <a:avLst/>
            </a:prstGeom>
            <a:noFill/>
            <a:ln w="0">
              <a:noFill/>
            </a:ln>
          </p:spPr>
          <p:txBody>
            <a:bodyPr lIns="90000" rIns="90000" tIns="45000" bIns="45000" anchor="t">
              <a:spAutoFit/>
            </a:bodyPr>
            <a:p>
              <a:r>
                <a:rPr lang="fr-FR" sz="1000" b="1" u="none" strike="noStrike">
                  <a:solidFill>
                    <a:srgbClr val="ff0000"/>
                  </a:solidFill>
                  <a:effectLst/>
                  <a:uFillTx/>
                  <a:latin typeface="Arial"/>
                </a:rPr>
                <a:t>45</a:t>
              </a:r>
              <a:endParaRPr lang="fr-FR" sz="1000" b="0" u="none" strike="noStrike">
                <a:solidFill>
                  <a:srgbClr val="000000"/>
                </a:solidFill>
                <a:effectLst/>
                <a:uFillTx/>
                <a:latin typeface="Arial"/>
              </a:endParaRPr>
            </a:p>
          </p:txBody>
        </p:sp>
        <p:sp>
          <p:nvSpPr>
            <p:cNvPr id="146" name=""/>
            <p:cNvSpPr txBox="1"/>
            <p:nvPr/>
          </p:nvSpPr>
          <p:spPr>
            <a:xfrm>
              <a:off x="1755720" y="4146120"/>
              <a:ext cx="366480" cy="232200"/>
            </a:xfrm>
            <a:prstGeom prst="rect">
              <a:avLst/>
            </a:prstGeom>
            <a:noFill/>
            <a:ln w="0">
              <a:noFill/>
            </a:ln>
          </p:spPr>
          <p:txBody>
            <a:bodyPr lIns="90000" rIns="90000" tIns="45000" bIns="45000" anchor="t">
              <a:spAutoFit/>
            </a:bodyPr>
            <a:p>
              <a:r>
                <a:rPr lang="fr-FR" sz="1000" b="1" u="none" strike="noStrike">
                  <a:solidFill>
                    <a:srgbClr val="ff0000"/>
                  </a:solidFill>
                  <a:effectLst/>
                  <a:uFillTx/>
                  <a:latin typeface="Arial"/>
                </a:rPr>
                <a:t>44</a:t>
              </a:r>
              <a:endParaRPr lang="fr-FR" sz="1000" b="0" u="none" strike="noStrike">
                <a:solidFill>
                  <a:srgbClr val="000000"/>
                </a:solidFill>
                <a:effectLst/>
                <a:uFillTx/>
                <a:latin typeface="Arial"/>
              </a:endParaRPr>
            </a:p>
          </p:txBody>
        </p:sp>
        <p:sp>
          <p:nvSpPr>
            <p:cNvPr id="147" name=""/>
            <p:cNvSpPr txBox="1"/>
            <p:nvPr/>
          </p:nvSpPr>
          <p:spPr>
            <a:xfrm>
              <a:off x="2033640" y="4204080"/>
              <a:ext cx="366120" cy="232200"/>
            </a:xfrm>
            <a:prstGeom prst="rect">
              <a:avLst/>
            </a:prstGeom>
            <a:noFill/>
            <a:ln w="0">
              <a:noFill/>
            </a:ln>
          </p:spPr>
          <p:txBody>
            <a:bodyPr lIns="90000" rIns="90000" tIns="45000" bIns="45000" anchor="t">
              <a:spAutoFit/>
            </a:bodyPr>
            <a:p>
              <a:r>
                <a:rPr lang="fr-FR" sz="1000" b="1" u="none" strike="noStrike">
                  <a:solidFill>
                    <a:srgbClr val="ff0000"/>
                  </a:solidFill>
                  <a:effectLst/>
                  <a:uFillTx/>
                  <a:latin typeface="Arial"/>
                </a:rPr>
                <a:t>43</a:t>
              </a:r>
              <a:endParaRPr lang="fr-FR" sz="1000" b="0" u="none" strike="noStrike">
                <a:solidFill>
                  <a:srgbClr val="000000"/>
                </a:solidFill>
                <a:effectLst/>
                <a:uFillTx/>
                <a:latin typeface="Arial"/>
              </a:endParaRPr>
            </a:p>
          </p:txBody>
        </p:sp>
        <p:sp>
          <p:nvSpPr>
            <p:cNvPr id="148" name=""/>
            <p:cNvSpPr txBox="1"/>
            <p:nvPr/>
          </p:nvSpPr>
          <p:spPr>
            <a:xfrm>
              <a:off x="2240640" y="4248720"/>
              <a:ext cx="366480" cy="232200"/>
            </a:xfrm>
            <a:prstGeom prst="rect">
              <a:avLst/>
            </a:prstGeom>
            <a:noFill/>
            <a:ln w="0">
              <a:noFill/>
            </a:ln>
          </p:spPr>
          <p:txBody>
            <a:bodyPr lIns="90000" rIns="90000" tIns="45000" bIns="45000" anchor="t">
              <a:spAutoFit/>
            </a:bodyPr>
            <a:p>
              <a:r>
                <a:rPr lang="fr-FR" sz="1000" b="1" u="none" strike="noStrike">
                  <a:solidFill>
                    <a:srgbClr val="ff0000"/>
                  </a:solidFill>
                  <a:effectLst/>
                  <a:uFillTx/>
                  <a:latin typeface="Arial"/>
                </a:rPr>
                <a:t>42</a:t>
              </a:r>
              <a:endParaRPr lang="fr-FR" sz="1000" b="0" u="none" strike="noStrike">
                <a:solidFill>
                  <a:srgbClr val="000000"/>
                </a:solidFill>
                <a:effectLst/>
                <a:uFillTx/>
                <a:latin typeface="Arial"/>
              </a:endParaRPr>
            </a:p>
          </p:txBody>
        </p:sp>
        <p:sp>
          <p:nvSpPr>
            <p:cNvPr id="149" name=""/>
            <p:cNvSpPr txBox="1"/>
            <p:nvPr/>
          </p:nvSpPr>
          <p:spPr>
            <a:xfrm>
              <a:off x="2458080" y="4275720"/>
              <a:ext cx="366480" cy="232200"/>
            </a:xfrm>
            <a:prstGeom prst="rect">
              <a:avLst/>
            </a:prstGeom>
            <a:noFill/>
            <a:ln w="0">
              <a:noFill/>
            </a:ln>
          </p:spPr>
          <p:txBody>
            <a:bodyPr lIns="90000" rIns="90000" tIns="45000" bIns="45000" anchor="t">
              <a:spAutoFit/>
            </a:bodyPr>
            <a:p>
              <a:r>
                <a:rPr lang="fr-FR" sz="1000" b="1" u="none" strike="noStrike">
                  <a:solidFill>
                    <a:srgbClr val="ff0000"/>
                  </a:solidFill>
                  <a:effectLst/>
                  <a:uFillTx/>
                  <a:latin typeface="Arial"/>
                </a:rPr>
                <a:t>41</a:t>
              </a:r>
              <a:endParaRPr lang="fr-FR" sz="1000" b="0" u="none" strike="noStrike">
                <a:solidFill>
                  <a:srgbClr val="000000"/>
                </a:solidFill>
                <a:effectLst/>
                <a:uFillTx/>
                <a:latin typeface="Arial"/>
              </a:endParaRPr>
            </a:p>
          </p:txBody>
        </p:sp>
        <p:sp>
          <p:nvSpPr>
            <p:cNvPr id="150" name=""/>
            <p:cNvSpPr txBox="1"/>
            <p:nvPr/>
          </p:nvSpPr>
          <p:spPr>
            <a:xfrm>
              <a:off x="1276560" y="4365000"/>
              <a:ext cx="366840" cy="232200"/>
            </a:xfrm>
            <a:prstGeom prst="rect">
              <a:avLst/>
            </a:prstGeom>
            <a:noFill/>
            <a:ln w="0">
              <a:noFill/>
            </a:ln>
          </p:spPr>
          <p:txBody>
            <a:bodyPr lIns="90000" rIns="90000" tIns="45000" bIns="45000" anchor="t">
              <a:spAutoFit/>
            </a:bodyPr>
            <a:p>
              <a:r>
                <a:rPr lang="fr-FR" sz="1000" b="1" u="none" strike="noStrike">
                  <a:solidFill>
                    <a:srgbClr val="ff0000"/>
                  </a:solidFill>
                  <a:effectLst/>
                  <a:uFillTx/>
                  <a:latin typeface="Arial"/>
                </a:rPr>
                <a:t>52</a:t>
              </a:r>
              <a:endParaRPr lang="fr-FR" sz="1000" b="0" u="none" strike="noStrike">
                <a:solidFill>
                  <a:srgbClr val="000000"/>
                </a:solidFill>
                <a:effectLst/>
                <a:uFillTx/>
                <a:latin typeface="Arial"/>
              </a:endParaRPr>
            </a:p>
          </p:txBody>
        </p:sp>
        <p:sp>
          <p:nvSpPr>
            <p:cNvPr id="151" name=""/>
            <p:cNvSpPr txBox="1"/>
            <p:nvPr/>
          </p:nvSpPr>
          <p:spPr>
            <a:xfrm>
              <a:off x="1483200" y="4395960"/>
              <a:ext cx="366480" cy="232200"/>
            </a:xfrm>
            <a:prstGeom prst="rect">
              <a:avLst/>
            </a:prstGeom>
            <a:noFill/>
            <a:ln w="0">
              <a:noFill/>
            </a:ln>
          </p:spPr>
          <p:txBody>
            <a:bodyPr lIns="90000" rIns="90000" tIns="45000" bIns="45000" anchor="t">
              <a:spAutoFit/>
            </a:bodyPr>
            <a:p>
              <a:r>
                <a:rPr lang="fr-FR" sz="1000" b="1" u="none" strike="noStrike">
                  <a:solidFill>
                    <a:srgbClr val="ff0000"/>
                  </a:solidFill>
                  <a:effectLst/>
                  <a:uFillTx/>
                  <a:latin typeface="Arial"/>
                </a:rPr>
                <a:t>51</a:t>
              </a:r>
              <a:endParaRPr lang="fr-FR" sz="1000" b="0" u="none" strike="noStrike">
                <a:solidFill>
                  <a:srgbClr val="000000"/>
                </a:solidFill>
                <a:effectLst/>
                <a:uFillTx/>
                <a:latin typeface="Arial"/>
              </a:endParaRPr>
            </a:p>
          </p:txBody>
        </p:sp>
        <p:sp>
          <p:nvSpPr>
            <p:cNvPr id="152" name=""/>
            <p:cNvSpPr txBox="1"/>
            <p:nvPr/>
          </p:nvSpPr>
          <p:spPr>
            <a:xfrm>
              <a:off x="1951920" y="4525920"/>
              <a:ext cx="366840" cy="232200"/>
            </a:xfrm>
            <a:prstGeom prst="rect">
              <a:avLst/>
            </a:prstGeom>
            <a:noFill/>
            <a:ln w="0">
              <a:noFill/>
            </a:ln>
          </p:spPr>
          <p:txBody>
            <a:bodyPr lIns="90000" rIns="90000" tIns="45000" bIns="45000" anchor="t">
              <a:spAutoFit/>
            </a:bodyPr>
            <a:p>
              <a:r>
                <a:rPr lang="fr-FR" sz="1000" b="1" u="none" strike="noStrike">
                  <a:solidFill>
                    <a:srgbClr val="ff0000"/>
                  </a:solidFill>
                  <a:effectLst/>
                  <a:uFillTx/>
                  <a:latin typeface="Arial"/>
                </a:rPr>
                <a:t>49</a:t>
              </a:r>
              <a:endParaRPr lang="fr-FR" sz="1000" b="0" u="none" strike="noStrike">
                <a:solidFill>
                  <a:srgbClr val="000000"/>
                </a:solidFill>
                <a:effectLst/>
                <a:uFillTx/>
                <a:latin typeface="Arial"/>
              </a:endParaRPr>
            </a:p>
          </p:txBody>
        </p:sp>
        <p:sp>
          <p:nvSpPr>
            <p:cNvPr id="153" name=""/>
            <p:cNvSpPr txBox="1"/>
            <p:nvPr/>
          </p:nvSpPr>
          <p:spPr>
            <a:xfrm>
              <a:off x="3187800" y="2181240"/>
              <a:ext cx="366480" cy="232200"/>
            </a:xfrm>
            <a:prstGeom prst="rect">
              <a:avLst/>
            </a:prstGeom>
            <a:noFill/>
            <a:ln w="0">
              <a:noFill/>
            </a:ln>
          </p:spPr>
          <p:txBody>
            <a:bodyPr lIns="90000" rIns="90000" tIns="45000" bIns="45000" anchor="t">
              <a:spAutoFit/>
            </a:bodyPr>
            <a:p>
              <a:r>
                <a:rPr lang="fr-FR" sz="1000" b="1" u="none" strike="noStrike">
                  <a:solidFill>
                    <a:srgbClr val="ff0000"/>
                  </a:solidFill>
                  <a:effectLst/>
                  <a:uFillTx/>
                  <a:latin typeface="Arial"/>
                </a:rPr>
                <a:t>1</a:t>
              </a:r>
              <a:endParaRPr lang="fr-FR" sz="1000" b="0" u="none" strike="noStrike">
                <a:solidFill>
                  <a:srgbClr val="000000"/>
                </a:solidFill>
                <a:effectLst/>
                <a:uFillTx/>
                <a:latin typeface="Arial"/>
              </a:endParaRPr>
            </a:p>
          </p:txBody>
        </p:sp>
        <p:sp>
          <p:nvSpPr>
            <p:cNvPr id="154" name=""/>
            <p:cNvSpPr txBox="1"/>
            <p:nvPr/>
          </p:nvSpPr>
          <p:spPr>
            <a:xfrm>
              <a:off x="2219040" y="1918080"/>
              <a:ext cx="366840" cy="232200"/>
            </a:xfrm>
            <a:prstGeom prst="rect">
              <a:avLst/>
            </a:prstGeom>
            <a:noFill/>
            <a:ln w="0">
              <a:noFill/>
            </a:ln>
          </p:spPr>
          <p:txBody>
            <a:bodyPr lIns="90000" rIns="90000" tIns="45000" bIns="45000" anchor="t">
              <a:spAutoFit/>
            </a:bodyPr>
            <a:p>
              <a:r>
                <a:rPr lang="fr-FR" sz="1000" b="1" u="none" strike="noStrike">
                  <a:solidFill>
                    <a:srgbClr val="ff0000"/>
                  </a:solidFill>
                  <a:effectLst/>
                  <a:uFillTx/>
                  <a:latin typeface="Arial"/>
                </a:rPr>
                <a:t>8</a:t>
              </a:r>
              <a:endParaRPr lang="fr-FR" sz="1000" b="0" u="none" strike="noStrike">
                <a:solidFill>
                  <a:srgbClr val="000000"/>
                </a:solidFill>
                <a:effectLst/>
                <a:uFillTx/>
                <a:latin typeface="Arial"/>
              </a:endParaRPr>
            </a:p>
          </p:txBody>
        </p:sp>
        <p:sp>
          <p:nvSpPr>
            <p:cNvPr id="155" name=""/>
            <p:cNvSpPr txBox="1"/>
            <p:nvPr/>
          </p:nvSpPr>
          <p:spPr>
            <a:xfrm>
              <a:off x="2932200" y="2820240"/>
              <a:ext cx="366840" cy="232200"/>
            </a:xfrm>
            <a:prstGeom prst="rect">
              <a:avLst/>
            </a:prstGeom>
            <a:noFill/>
            <a:ln w="0">
              <a:noFill/>
            </a:ln>
          </p:spPr>
          <p:txBody>
            <a:bodyPr lIns="90000" rIns="90000" tIns="45000" bIns="45000" anchor="t">
              <a:spAutoFit/>
            </a:bodyPr>
            <a:p>
              <a:r>
                <a:rPr lang="fr-FR" sz="1000" b="1" u="none" strike="noStrike">
                  <a:solidFill>
                    <a:srgbClr val="ff0000"/>
                  </a:solidFill>
                  <a:effectLst/>
                  <a:uFillTx/>
                  <a:latin typeface="Arial"/>
                </a:rPr>
                <a:t>11</a:t>
              </a:r>
              <a:endParaRPr lang="fr-FR" sz="1000" b="0" u="none" strike="noStrike">
                <a:solidFill>
                  <a:srgbClr val="000000"/>
                </a:solidFill>
                <a:effectLst/>
                <a:uFillTx/>
                <a:latin typeface="Arial"/>
              </a:endParaRPr>
            </a:p>
          </p:txBody>
        </p:sp>
        <p:sp>
          <p:nvSpPr>
            <p:cNvPr id="156" name=""/>
            <p:cNvSpPr txBox="1"/>
            <p:nvPr/>
          </p:nvSpPr>
          <p:spPr>
            <a:xfrm>
              <a:off x="1767240" y="2588040"/>
              <a:ext cx="366120" cy="232200"/>
            </a:xfrm>
            <a:prstGeom prst="rect">
              <a:avLst/>
            </a:prstGeom>
            <a:noFill/>
            <a:ln w="0">
              <a:noFill/>
            </a:ln>
          </p:spPr>
          <p:txBody>
            <a:bodyPr lIns="90000" rIns="90000" tIns="45000" bIns="45000" anchor="t">
              <a:spAutoFit/>
            </a:bodyPr>
            <a:p>
              <a:r>
                <a:rPr lang="fr-FR" sz="1000" b="1" u="none" strike="noStrike">
                  <a:solidFill>
                    <a:srgbClr val="ff0000"/>
                  </a:solidFill>
                  <a:effectLst/>
                  <a:uFillTx/>
                  <a:latin typeface="Arial"/>
                </a:rPr>
                <a:t>18</a:t>
              </a:r>
              <a:endParaRPr lang="fr-FR" sz="1000" b="0" u="none" strike="noStrike">
                <a:solidFill>
                  <a:srgbClr val="000000"/>
                </a:solidFill>
                <a:effectLst/>
                <a:uFillTx/>
                <a:latin typeface="Arial"/>
              </a:endParaRPr>
            </a:p>
          </p:txBody>
        </p:sp>
        <p:sp>
          <p:nvSpPr>
            <p:cNvPr id="157" name=""/>
            <p:cNvSpPr txBox="1"/>
            <p:nvPr/>
          </p:nvSpPr>
          <p:spPr>
            <a:xfrm>
              <a:off x="1695600" y="3373560"/>
              <a:ext cx="366840" cy="232200"/>
            </a:xfrm>
            <a:prstGeom prst="rect">
              <a:avLst/>
            </a:prstGeom>
            <a:noFill/>
            <a:ln w="0">
              <a:noFill/>
            </a:ln>
          </p:spPr>
          <p:txBody>
            <a:bodyPr lIns="90000" rIns="90000" tIns="45000" bIns="45000" anchor="t">
              <a:spAutoFit/>
            </a:bodyPr>
            <a:p>
              <a:r>
                <a:rPr lang="fr-FR" sz="1000" b="1" u="none" strike="noStrike">
                  <a:solidFill>
                    <a:srgbClr val="ff0000"/>
                  </a:solidFill>
                  <a:effectLst/>
                  <a:uFillTx/>
                  <a:latin typeface="Arial"/>
                </a:rPr>
                <a:t>33</a:t>
              </a:r>
              <a:endParaRPr lang="fr-FR" sz="1000" b="0" u="none" strike="noStrike">
                <a:solidFill>
                  <a:srgbClr val="000000"/>
                </a:solidFill>
                <a:effectLst/>
                <a:uFillTx/>
                <a:latin typeface="Arial"/>
              </a:endParaRPr>
            </a:p>
          </p:txBody>
        </p:sp>
        <p:sp>
          <p:nvSpPr>
            <p:cNvPr id="158" name=""/>
            <p:cNvSpPr txBox="1"/>
            <p:nvPr/>
          </p:nvSpPr>
          <p:spPr>
            <a:xfrm>
              <a:off x="1864800" y="3391560"/>
              <a:ext cx="366480" cy="232200"/>
            </a:xfrm>
            <a:prstGeom prst="rect">
              <a:avLst/>
            </a:prstGeom>
            <a:noFill/>
            <a:ln w="0">
              <a:noFill/>
            </a:ln>
          </p:spPr>
          <p:txBody>
            <a:bodyPr lIns="90000" rIns="90000" tIns="45000" bIns="45000" anchor="t">
              <a:spAutoFit/>
            </a:bodyPr>
            <a:p>
              <a:r>
                <a:rPr lang="fr-FR" sz="1000" b="1" u="none" strike="noStrike">
                  <a:solidFill>
                    <a:srgbClr val="ff0000"/>
                  </a:solidFill>
                  <a:effectLst/>
                  <a:uFillTx/>
                  <a:latin typeface="Arial"/>
                </a:rPr>
                <a:t>32</a:t>
              </a:r>
              <a:endParaRPr lang="fr-FR" sz="1000" b="0" u="none" strike="noStrike">
                <a:solidFill>
                  <a:srgbClr val="000000"/>
                </a:solidFill>
                <a:effectLst/>
                <a:uFillTx/>
                <a:latin typeface="Arial"/>
              </a:endParaRPr>
            </a:p>
          </p:txBody>
        </p:sp>
        <p:sp>
          <p:nvSpPr>
            <p:cNvPr id="159" name=""/>
            <p:cNvSpPr txBox="1"/>
            <p:nvPr/>
          </p:nvSpPr>
          <p:spPr>
            <a:xfrm>
              <a:off x="1445400" y="3695400"/>
              <a:ext cx="366480" cy="232200"/>
            </a:xfrm>
            <a:prstGeom prst="rect">
              <a:avLst/>
            </a:prstGeom>
            <a:noFill/>
            <a:ln w="0">
              <a:noFill/>
            </a:ln>
          </p:spPr>
          <p:txBody>
            <a:bodyPr lIns="90000" rIns="90000" tIns="45000" bIns="45000" anchor="t">
              <a:spAutoFit/>
            </a:bodyPr>
            <a:p>
              <a:r>
                <a:rPr lang="fr-FR" sz="1000" b="1" u="none" strike="noStrike">
                  <a:solidFill>
                    <a:srgbClr val="ff0000"/>
                  </a:solidFill>
                  <a:effectLst/>
                  <a:uFillTx/>
                  <a:latin typeface="Arial"/>
                </a:rPr>
                <a:t>40</a:t>
              </a:r>
              <a:endParaRPr lang="fr-FR" sz="1000" b="0" u="none" strike="noStrike">
                <a:solidFill>
                  <a:srgbClr val="000000"/>
                </a:solidFill>
                <a:effectLst/>
                <a:uFillTx/>
                <a:latin typeface="Arial"/>
              </a:endParaRPr>
            </a:p>
          </p:txBody>
        </p:sp>
        <p:sp>
          <p:nvSpPr>
            <p:cNvPr id="160" name=""/>
            <p:cNvSpPr txBox="1"/>
            <p:nvPr/>
          </p:nvSpPr>
          <p:spPr>
            <a:xfrm>
              <a:off x="2828880" y="2096640"/>
              <a:ext cx="366480" cy="232200"/>
            </a:xfrm>
            <a:prstGeom prst="rect">
              <a:avLst/>
            </a:prstGeom>
            <a:noFill/>
            <a:ln w="0">
              <a:noFill/>
            </a:ln>
          </p:spPr>
          <p:txBody>
            <a:bodyPr lIns="90000" rIns="90000" tIns="45000" bIns="45000" anchor="t">
              <a:spAutoFit/>
            </a:bodyPr>
            <a:p>
              <a:r>
                <a:rPr lang="fr-FR" sz="1000" b="1" u="none" strike="noStrike">
                  <a:solidFill>
                    <a:srgbClr val="ff0000"/>
                  </a:solidFill>
                  <a:effectLst/>
                  <a:uFillTx/>
                  <a:latin typeface="Arial"/>
                </a:rPr>
                <a:t>4</a:t>
              </a:r>
              <a:endParaRPr lang="fr-FR" sz="1000" b="0" u="none" strike="noStrike">
                <a:solidFill>
                  <a:srgbClr val="000000"/>
                </a:solidFill>
                <a:effectLst/>
                <a:uFillTx/>
                <a:latin typeface="Arial"/>
              </a:endParaRPr>
            </a:p>
          </p:txBody>
        </p:sp>
        <p:sp>
          <p:nvSpPr>
            <p:cNvPr id="161" name=""/>
            <p:cNvSpPr txBox="1"/>
            <p:nvPr/>
          </p:nvSpPr>
          <p:spPr>
            <a:xfrm>
              <a:off x="2378160" y="1968840"/>
              <a:ext cx="366840" cy="232200"/>
            </a:xfrm>
            <a:prstGeom prst="rect">
              <a:avLst/>
            </a:prstGeom>
            <a:noFill/>
            <a:ln w="0">
              <a:noFill/>
            </a:ln>
          </p:spPr>
          <p:txBody>
            <a:bodyPr lIns="90000" rIns="90000" tIns="45000" bIns="45000" anchor="t">
              <a:spAutoFit/>
            </a:bodyPr>
            <a:p>
              <a:r>
                <a:rPr lang="fr-FR" sz="1000" b="1" u="none" strike="noStrike">
                  <a:solidFill>
                    <a:srgbClr val="ff0000"/>
                  </a:solidFill>
                  <a:effectLst/>
                  <a:uFillTx/>
                  <a:latin typeface="Arial"/>
                </a:rPr>
                <a:t>7</a:t>
              </a:r>
              <a:endParaRPr lang="fr-FR" sz="1000" b="0" u="none" strike="noStrike">
                <a:solidFill>
                  <a:srgbClr val="000000"/>
                </a:solidFill>
                <a:effectLst/>
                <a:uFillTx/>
                <a:latin typeface="Arial"/>
              </a:endParaRPr>
            </a:p>
          </p:txBody>
        </p:sp>
        <p:sp>
          <p:nvSpPr>
            <p:cNvPr id="162" name=""/>
            <p:cNvSpPr txBox="1"/>
            <p:nvPr/>
          </p:nvSpPr>
          <p:spPr>
            <a:xfrm>
              <a:off x="4352760" y="151560"/>
              <a:ext cx="708840" cy="218520"/>
            </a:xfrm>
            <a:prstGeom prst="rect">
              <a:avLst/>
            </a:prstGeom>
            <a:noFill/>
            <a:ln w="0">
              <a:noFill/>
            </a:ln>
          </p:spPr>
          <p:txBody>
            <a:bodyPr lIns="90000" rIns="90000" tIns="45000" bIns="45000" anchor="t">
              <a:spAutoFit/>
            </a:bodyPr>
            <a:p>
              <a:r>
                <a:rPr lang="fr-FR" sz="900" b="1" i="1" u="none" strike="noStrike">
                  <a:solidFill>
                    <a:srgbClr val="333333"/>
                  </a:solidFill>
                  <a:effectLst/>
                  <a:uFillTx/>
                  <a:latin typeface="Arial"/>
                </a:rPr>
                <a:t>LEROY</a:t>
              </a:r>
              <a:endParaRPr lang="fr-FR" sz="900" b="0" u="none" strike="noStrike">
                <a:solidFill>
                  <a:srgbClr val="000000"/>
                </a:solidFill>
                <a:effectLst/>
                <a:uFillTx/>
                <a:latin typeface="Arial"/>
              </a:endParaRPr>
            </a:p>
          </p:txBody>
        </p:sp>
        <p:grpSp>
          <p:nvGrpSpPr>
            <p:cNvPr id="163" name=""/>
            <p:cNvGrpSpPr/>
            <p:nvPr/>
          </p:nvGrpSpPr>
          <p:grpSpPr>
            <a:xfrm>
              <a:off x="4500000" y="4753080"/>
              <a:ext cx="1767600" cy="464400"/>
              <a:chOff x="4500000" y="4753080"/>
              <a:chExt cx="1767600" cy="464400"/>
            </a:xfrm>
          </p:grpSpPr>
          <p:sp>
            <p:nvSpPr>
              <p:cNvPr id="164" name=""/>
              <p:cNvSpPr/>
              <p:nvPr/>
            </p:nvSpPr>
            <p:spPr>
              <a:xfrm>
                <a:off x="4500000" y="5211720"/>
                <a:ext cx="1566360" cy="5760"/>
              </a:xfrm>
              <a:prstGeom prst="line">
                <a:avLst/>
              </a:prstGeom>
              <a:ln w="18000">
                <a:solidFill>
                  <a:srgbClr val="000000"/>
                </a:solidFill>
                <a:round/>
              </a:ln>
            </p:spPr>
            <p:style>
              <a:lnRef idx="0"/>
              <a:fillRef idx="0"/>
              <a:effectRef idx="0"/>
              <a:fontRef idx="minor"/>
            </p:style>
            <p:txBody>
              <a:bodyPr lIns="99000" rIns="99000" tIns="-48240" bIns="-48240" anchor="ctr">
                <a:noAutofit/>
              </a:bodyPr>
              <a:p>
                <a:endParaRPr lang="fr-FR" sz="1800" b="0" u="none" strike="noStrike">
                  <a:solidFill>
                    <a:srgbClr val="000000"/>
                  </a:solidFill>
                  <a:effectLst/>
                  <a:uFillTx/>
                  <a:latin typeface="Arial"/>
                </a:endParaRPr>
              </a:p>
            </p:txBody>
          </p:sp>
          <p:sp>
            <p:nvSpPr>
              <p:cNvPr id="165" name=""/>
              <p:cNvSpPr/>
              <p:nvPr/>
            </p:nvSpPr>
            <p:spPr>
              <a:xfrm flipV="1">
                <a:off x="6050520" y="4950360"/>
                <a:ext cx="0" cy="236880"/>
              </a:xfrm>
              <a:prstGeom prst="line">
                <a:avLst/>
              </a:prstGeom>
              <a:ln w="18000">
                <a:solidFill>
                  <a:srgbClr val="000000"/>
                </a:solidFill>
                <a:round/>
                <a:tailEnd len="med" type="triangle" w="med"/>
              </a:ln>
            </p:spPr>
            <p:style>
              <a:lnRef idx="0"/>
              <a:fillRef idx="0"/>
              <a:effectRef idx="0"/>
              <a:fontRef idx="minor"/>
            </p:style>
            <p:txBody>
              <a:bodyPr lIns="99000" rIns="99000" tIns="54000" bIns="54000" anchor="ctr">
                <a:noAutofit/>
              </a:bodyPr>
              <a:p>
                <a:endParaRPr lang="fr-FR" sz="1800" b="0" u="none" strike="noStrike">
                  <a:solidFill>
                    <a:srgbClr val="000000"/>
                  </a:solidFill>
                  <a:effectLst/>
                  <a:uFillTx/>
                  <a:latin typeface="Arial"/>
                </a:endParaRPr>
              </a:p>
            </p:txBody>
          </p:sp>
          <p:sp>
            <p:nvSpPr>
              <p:cNvPr id="166" name=""/>
              <p:cNvSpPr txBox="1"/>
              <p:nvPr/>
            </p:nvSpPr>
            <p:spPr>
              <a:xfrm>
                <a:off x="5889960" y="4753080"/>
                <a:ext cx="377640" cy="316080"/>
              </a:xfrm>
              <a:prstGeom prst="rect">
                <a:avLst/>
              </a:prstGeom>
              <a:noFill/>
              <a:ln w="0">
                <a:noFill/>
              </a:ln>
            </p:spPr>
            <p:txBody>
              <a:bodyPr lIns="90000" rIns="90000" tIns="45000" bIns="45000" anchor="t">
                <a:spAutoFit/>
              </a:bodyPr>
              <a:p>
                <a:r>
                  <a:rPr lang="fr-FR" sz="1600" b="1" u="none" strike="noStrike">
                    <a:solidFill>
                      <a:srgbClr val="000000"/>
                    </a:solidFill>
                    <a:effectLst/>
                    <a:uFillTx/>
                    <a:latin typeface="Arial"/>
                  </a:rPr>
                  <a:t>N</a:t>
                </a:r>
                <a:endParaRPr lang="fr-FR" sz="1600" b="0" u="none" strike="noStrike">
                  <a:solidFill>
                    <a:srgbClr val="000000"/>
                  </a:solidFill>
                  <a:effectLst/>
                  <a:uFillTx/>
                  <a:latin typeface="Arial"/>
                </a:endParaRPr>
              </a:p>
            </p:txBody>
          </p:sp>
          <p:sp>
            <p:nvSpPr>
              <p:cNvPr id="167" name=""/>
              <p:cNvSpPr txBox="1"/>
              <p:nvPr/>
            </p:nvSpPr>
            <p:spPr>
              <a:xfrm>
                <a:off x="4738320" y="4973040"/>
                <a:ext cx="926280" cy="232200"/>
              </a:xfrm>
              <a:prstGeom prst="rect">
                <a:avLst/>
              </a:prstGeom>
              <a:noFill/>
              <a:ln w="0">
                <a:noFill/>
              </a:ln>
            </p:spPr>
            <p:txBody>
              <a:bodyPr lIns="90000" rIns="90000" tIns="45000" bIns="45000" anchor="t">
                <a:spAutoFit/>
              </a:bodyPr>
              <a:p>
                <a:r>
                  <a:rPr lang="fr-FR" sz="1000" b="1" u="none" strike="noStrike">
                    <a:solidFill>
                      <a:srgbClr val="000000"/>
                    </a:solidFill>
                    <a:effectLst/>
                    <a:uFillTx/>
                    <a:latin typeface="Arial"/>
                  </a:rPr>
                  <a:t>100 mètres</a:t>
                </a:r>
                <a:endParaRPr lang="fr-FR" sz="1000" b="0" u="none" strike="noStrike">
                  <a:solidFill>
                    <a:srgbClr val="000000"/>
                  </a:solidFill>
                  <a:effectLst/>
                  <a:uFillTx/>
                  <a:latin typeface="Arial"/>
                </a:endParaRPr>
              </a:p>
            </p:txBody>
          </p:sp>
        </p:grpSp>
      </p:grpSp>
      <p:sp>
        <p:nvSpPr>
          <p:cNvPr id="168" name=""/>
          <p:cNvSpPr txBox="1"/>
          <p:nvPr/>
        </p:nvSpPr>
        <p:spPr>
          <a:xfrm>
            <a:off x="6251400" y="92520"/>
            <a:ext cx="3911400" cy="602280"/>
          </a:xfrm>
          <a:prstGeom prst="rect">
            <a:avLst/>
          </a:prstGeom>
          <a:noFill/>
          <a:ln w="0">
            <a:noFill/>
          </a:ln>
        </p:spPr>
        <p:txBody>
          <a:bodyPr lIns="90000" rIns="90000" tIns="45000" bIns="45000" anchor="t" anchorCtr="1">
            <a:spAutoFit/>
          </a:bodyPr>
          <a:p>
            <a:pPr algn="ctr"/>
            <a:r>
              <a:rPr lang="fr-FR" sz="1800" b="1" u="none" strike="noStrike">
                <a:solidFill>
                  <a:srgbClr val="000000"/>
                </a:solidFill>
                <a:effectLst/>
                <a:uFillTx/>
                <a:latin typeface="Arial"/>
              </a:rPr>
              <a:t>Les différents lotissements </a:t>
            </a:r>
            <a:endParaRPr lang="fr-FR" sz="1800" b="0" u="none" strike="noStrike">
              <a:solidFill>
                <a:srgbClr val="000000"/>
              </a:solidFill>
              <a:effectLst/>
              <a:uFillTx/>
              <a:latin typeface="Arial"/>
            </a:endParaRPr>
          </a:p>
          <a:p>
            <a:pPr algn="ctr"/>
            <a:r>
              <a:rPr lang="fr-FR" sz="1800" b="1" u="none" strike="noStrike">
                <a:solidFill>
                  <a:srgbClr val="000000"/>
                </a:solidFill>
                <a:effectLst/>
                <a:uFillTx/>
                <a:latin typeface="Arial"/>
              </a:rPr>
              <a:t>du quartier des Fleurs</a:t>
            </a:r>
            <a:endParaRPr lang="fr-FR" sz="1800" b="0" u="none" strike="noStrik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pSp>
        <p:nvGrpSpPr>
          <p:cNvPr id="169" name=""/>
          <p:cNvGrpSpPr/>
          <p:nvPr/>
        </p:nvGrpSpPr>
        <p:grpSpPr>
          <a:xfrm>
            <a:off x="0" y="-360"/>
            <a:ext cx="10238040" cy="5927760"/>
            <a:chOff x="0" y="-360"/>
            <a:chExt cx="10238040" cy="5927760"/>
          </a:xfrm>
        </p:grpSpPr>
        <p:grpSp>
          <p:nvGrpSpPr>
            <p:cNvPr id="170" name=""/>
            <p:cNvGrpSpPr/>
            <p:nvPr/>
          </p:nvGrpSpPr>
          <p:grpSpPr>
            <a:xfrm>
              <a:off x="0" y="-360"/>
              <a:ext cx="6055560" cy="5788800"/>
              <a:chOff x="0" y="-360"/>
              <a:chExt cx="6055560" cy="5788800"/>
            </a:xfrm>
          </p:grpSpPr>
          <p:pic>
            <p:nvPicPr>
              <p:cNvPr id="171" name=""/>
              <p:cNvPicPr/>
              <p:nvPr/>
            </p:nvPicPr>
            <p:blipFill>
              <a:blip r:embed="rId1"/>
              <a:stretch/>
            </p:blipFill>
            <p:spPr>
              <a:xfrm rot="5401200">
                <a:off x="1222560" y="-1220760"/>
                <a:ext cx="3610440" cy="6054120"/>
              </a:xfrm>
              <a:prstGeom prst="rect">
                <a:avLst/>
              </a:prstGeom>
              <a:noFill/>
              <a:ln w="0">
                <a:noFill/>
              </a:ln>
            </p:spPr>
          </p:pic>
          <p:pic>
            <p:nvPicPr>
              <p:cNvPr id="172" name=""/>
              <p:cNvPicPr/>
              <p:nvPr/>
            </p:nvPicPr>
            <p:blipFill>
              <a:blip r:embed="rId2"/>
              <a:stretch/>
            </p:blipFill>
            <p:spPr>
              <a:xfrm rot="5403000">
                <a:off x="1838880" y="1575720"/>
                <a:ext cx="2372040" cy="6048000"/>
              </a:xfrm>
              <a:prstGeom prst="rect">
                <a:avLst/>
              </a:prstGeom>
              <a:noFill/>
              <a:ln w="0">
                <a:noFill/>
              </a:ln>
            </p:spPr>
          </p:pic>
        </p:grpSp>
        <p:grpSp>
          <p:nvGrpSpPr>
            <p:cNvPr id="173" name=""/>
            <p:cNvGrpSpPr/>
            <p:nvPr/>
          </p:nvGrpSpPr>
          <p:grpSpPr>
            <a:xfrm>
              <a:off x="6799680" y="3296520"/>
              <a:ext cx="3214440" cy="2331360"/>
              <a:chOff x="6799680" y="3296520"/>
              <a:chExt cx="3214440" cy="2331360"/>
            </a:xfrm>
          </p:grpSpPr>
          <p:pic>
            <p:nvPicPr>
              <p:cNvPr id="174" name=""/>
              <p:cNvPicPr/>
              <p:nvPr/>
            </p:nvPicPr>
            <p:blipFill>
              <a:blip r:embed="rId3"/>
              <a:stretch/>
            </p:blipFill>
            <p:spPr>
              <a:xfrm rot="5425200">
                <a:off x="6562440" y="3538800"/>
                <a:ext cx="1130040" cy="647280"/>
              </a:xfrm>
              <a:prstGeom prst="rect">
                <a:avLst/>
              </a:prstGeom>
              <a:noFill/>
              <a:ln w="0">
                <a:noFill/>
              </a:ln>
            </p:spPr>
          </p:pic>
          <p:sp>
            <p:nvSpPr>
              <p:cNvPr id="175" name=""/>
              <p:cNvSpPr txBox="1"/>
              <p:nvPr/>
            </p:nvSpPr>
            <p:spPr>
              <a:xfrm>
                <a:off x="7357680" y="3402360"/>
                <a:ext cx="2656440" cy="2225520"/>
              </a:xfrm>
              <a:prstGeom prst="rect">
                <a:avLst/>
              </a:prstGeom>
              <a:noFill/>
              <a:ln w="0">
                <a:noFill/>
              </a:ln>
            </p:spPr>
            <p:txBody>
              <a:bodyPr lIns="90000" rIns="90000" tIns="45000" bIns="45000" anchor="t">
                <a:spAutoFit/>
              </a:bodyPr>
              <a:p>
                <a:r>
                  <a:rPr lang="fr-FR" sz="1200" b="1" u="none" strike="noStrike">
                    <a:solidFill>
                      <a:srgbClr val="000000"/>
                    </a:solidFill>
                    <a:effectLst/>
                    <a:uFillTx/>
                    <a:latin typeface="Arial"/>
                  </a:rPr>
                  <a:t>Maisons détruites</a:t>
                </a:r>
                <a:endParaRPr lang="fr-FR" sz="1200" b="0" u="none" strike="noStrike">
                  <a:solidFill>
                    <a:srgbClr val="000000"/>
                  </a:solidFill>
                  <a:effectLst/>
                  <a:uFillTx/>
                  <a:latin typeface="Arial"/>
                </a:endParaRPr>
              </a:p>
              <a:p>
                <a:endParaRPr lang="fr-FR" sz="600" b="0" u="none" strike="noStrike">
                  <a:solidFill>
                    <a:srgbClr val="000000"/>
                  </a:solidFill>
                  <a:effectLst/>
                  <a:uFillTx/>
                  <a:latin typeface="Arial"/>
                </a:endParaRPr>
              </a:p>
              <a:p>
                <a:endParaRPr lang="fr-FR" sz="1200" b="0" u="none" strike="noStrike">
                  <a:solidFill>
                    <a:srgbClr val="000000"/>
                  </a:solidFill>
                  <a:effectLst/>
                  <a:uFillTx/>
                  <a:latin typeface="Arial"/>
                </a:endParaRPr>
              </a:p>
              <a:p>
                <a:r>
                  <a:rPr lang="fr-FR" sz="1200" b="1" u="none" strike="noStrike">
                    <a:solidFill>
                      <a:srgbClr val="000000"/>
                    </a:solidFill>
                    <a:effectLst/>
                    <a:uFillTx/>
                    <a:latin typeface="Arial"/>
                  </a:rPr>
                  <a:t>Maisons endommagées</a:t>
                </a:r>
                <a:endParaRPr lang="fr-FR" sz="1200" b="0" u="none" strike="noStrike">
                  <a:solidFill>
                    <a:srgbClr val="000000"/>
                  </a:solidFill>
                  <a:effectLst/>
                  <a:uFillTx/>
                  <a:latin typeface="Arial"/>
                </a:endParaRPr>
              </a:p>
              <a:p>
                <a:endParaRPr lang="fr-FR" sz="600" b="0" u="none" strike="noStrike">
                  <a:solidFill>
                    <a:srgbClr val="000000"/>
                  </a:solidFill>
                  <a:effectLst/>
                  <a:uFillTx/>
                  <a:latin typeface="Arial"/>
                </a:endParaRPr>
              </a:p>
              <a:p>
                <a:endParaRPr lang="fr-FR" sz="1200" b="0" u="none" strike="noStrike">
                  <a:solidFill>
                    <a:srgbClr val="000000"/>
                  </a:solidFill>
                  <a:effectLst/>
                  <a:uFillTx/>
                  <a:latin typeface="Arial"/>
                </a:endParaRPr>
              </a:p>
              <a:p>
                <a:r>
                  <a:rPr lang="fr-FR" sz="1200" b="1" u="none" strike="noStrike">
                    <a:solidFill>
                      <a:srgbClr val="000000"/>
                    </a:solidFill>
                    <a:effectLst/>
                    <a:uFillTx/>
                    <a:latin typeface="Arial"/>
                  </a:rPr>
                  <a:t>Parcelles non bâties</a:t>
                </a:r>
                <a:endParaRPr lang="fr-FR" sz="1200" b="0" u="none" strike="noStrike">
                  <a:solidFill>
                    <a:srgbClr val="000000"/>
                  </a:solidFill>
                  <a:effectLst/>
                  <a:uFillTx/>
                  <a:latin typeface="Arial"/>
                </a:endParaRPr>
              </a:p>
            </p:txBody>
          </p:sp>
        </p:grpSp>
        <p:sp>
          <p:nvSpPr>
            <p:cNvPr id="176" name=""/>
            <p:cNvSpPr txBox="1"/>
            <p:nvPr/>
          </p:nvSpPr>
          <p:spPr>
            <a:xfrm>
              <a:off x="6436800" y="4998960"/>
              <a:ext cx="3801240" cy="928440"/>
            </a:xfrm>
            <a:prstGeom prst="rect">
              <a:avLst/>
            </a:prstGeom>
            <a:noFill/>
            <a:ln w="0">
              <a:noFill/>
            </a:ln>
          </p:spPr>
          <p:txBody>
            <a:bodyPr lIns="90000" rIns="90000" tIns="45000" bIns="45000" anchor="t">
              <a:spAutoFit/>
            </a:bodyPr>
            <a:p>
              <a:endParaRPr lang="fr-FR" sz="1100" b="0" u="none" strike="noStrike">
                <a:solidFill>
                  <a:srgbClr val="000000"/>
                </a:solidFill>
                <a:effectLst/>
                <a:uFillTx/>
                <a:latin typeface="Arial"/>
              </a:endParaRPr>
            </a:p>
            <a:p>
              <a:r>
                <a:rPr lang="fr-FR" sz="1200" b="0" u="none" strike="noStrike">
                  <a:solidFill>
                    <a:srgbClr val="000000"/>
                  </a:solidFill>
                  <a:effectLst/>
                  <a:uFillTx/>
                  <a:latin typeface="Arial"/>
                </a:rPr>
                <a:t>Fond de carte : cadastre de 1946</a:t>
              </a:r>
              <a:endParaRPr lang="fr-FR" sz="1200" b="0" u="none" strike="noStrike">
                <a:solidFill>
                  <a:srgbClr val="000000"/>
                </a:solidFill>
                <a:effectLst/>
                <a:uFillTx/>
                <a:latin typeface="Arial"/>
              </a:endParaRPr>
            </a:p>
            <a:p>
              <a:r>
                <a:rPr lang="fr-FR" sz="1200" b="0" u="none" strike="noStrike">
                  <a:solidFill>
                    <a:srgbClr val="000000"/>
                  </a:solidFill>
                  <a:effectLst/>
                  <a:uFillTx/>
                  <a:latin typeface="Arial"/>
                </a:rPr>
                <a:t>Sources : archives départementales, témoignages </a:t>
              </a:r>
              <a:endParaRPr lang="fr-FR" sz="1200" b="0" u="none" strike="noStrike">
                <a:solidFill>
                  <a:srgbClr val="000000"/>
                </a:solidFill>
                <a:effectLst/>
                <a:uFillTx/>
                <a:latin typeface="Arial"/>
              </a:endParaRPr>
            </a:p>
            <a:p>
              <a:r>
                <a:rPr lang="fr-FR" sz="1200" b="0" u="none" strike="noStrike">
                  <a:solidFill>
                    <a:srgbClr val="000000"/>
                  </a:solidFill>
                  <a:effectLst/>
                  <a:uFillTx/>
                  <a:latin typeface="Arial"/>
                </a:rPr>
                <a:t>et observations sur le terrain</a:t>
              </a:r>
              <a:endParaRPr lang="fr-FR" sz="1200" b="0" u="none" strike="noStrike">
                <a:solidFill>
                  <a:srgbClr val="000000"/>
                </a:solidFill>
                <a:effectLst/>
                <a:uFillTx/>
                <a:latin typeface="Arial"/>
              </a:endParaRPr>
            </a:p>
            <a:p>
              <a:r>
                <a:rPr lang="fr-FR" sz="1200" b="0" u="none" strike="noStrike">
                  <a:solidFill>
                    <a:srgbClr val="000000"/>
                  </a:solidFill>
                  <a:effectLst/>
                  <a:uFillTx/>
                  <a:latin typeface="Arial"/>
                </a:rPr>
                <a:t>Réalisation : André Gasson, 2025</a:t>
              </a:r>
              <a:endParaRPr lang="fr-FR" sz="1200" b="0" u="none" strike="noStrike">
                <a:solidFill>
                  <a:srgbClr val="000000"/>
                </a:solidFill>
                <a:effectLst/>
                <a:uFillTx/>
                <a:latin typeface="Arial"/>
              </a:endParaRPr>
            </a:p>
          </p:txBody>
        </p:sp>
        <p:sp>
          <p:nvSpPr>
            <p:cNvPr id="177" name=""/>
            <p:cNvSpPr txBox="1"/>
            <p:nvPr/>
          </p:nvSpPr>
          <p:spPr>
            <a:xfrm>
              <a:off x="6235920" y="0"/>
              <a:ext cx="3844080" cy="1022040"/>
            </a:xfrm>
            <a:prstGeom prst="rect">
              <a:avLst/>
            </a:prstGeom>
            <a:noFill/>
            <a:ln w="0">
              <a:noFill/>
            </a:ln>
          </p:spPr>
          <p:txBody>
            <a:bodyPr lIns="90000" rIns="90000" tIns="45000" bIns="45000" anchor="t" anchorCtr="1">
              <a:spAutoFit/>
            </a:bodyPr>
            <a:p>
              <a:pPr algn="ctr">
                <a:lnSpc>
                  <a:spcPct val="100000"/>
                </a:lnSpc>
              </a:pPr>
              <a:r>
                <a:rPr lang="fr-FR" sz="1800" b="1" u="none" strike="noStrike">
                  <a:solidFill>
                    <a:srgbClr val="000000"/>
                  </a:solidFill>
                  <a:effectLst/>
                  <a:uFillTx/>
                  <a:latin typeface="Arial"/>
                </a:rPr>
                <a:t>Les destructions </a:t>
              </a:r>
              <a:endParaRPr lang="fr-FR" sz="1800" b="0" u="none" strike="noStrike">
                <a:solidFill>
                  <a:srgbClr val="000000"/>
                </a:solidFill>
                <a:effectLst/>
                <a:uFillTx/>
                <a:latin typeface="Arial"/>
              </a:endParaRPr>
            </a:p>
            <a:p>
              <a:pPr algn="ctr">
                <a:lnSpc>
                  <a:spcPct val="100000"/>
                </a:lnSpc>
              </a:pPr>
              <a:r>
                <a:rPr lang="fr-FR" sz="1800" b="1" u="none" strike="noStrike">
                  <a:solidFill>
                    <a:srgbClr val="000000"/>
                  </a:solidFill>
                  <a:effectLst/>
                  <a:uFillTx/>
                  <a:latin typeface="Arial"/>
                </a:rPr>
                <a:t>dans le quartier des Fleurs</a:t>
              </a:r>
              <a:endParaRPr lang="fr-FR" sz="1800" b="0" u="none" strike="noStrike">
                <a:solidFill>
                  <a:srgbClr val="000000"/>
                </a:solidFill>
                <a:effectLst/>
                <a:uFillTx/>
                <a:latin typeface="Arial"/>
              </a:endParaRPr>
            </a:p>
          </p:txBody>
        </p:sp>
      </p:gr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pSp>
        <p:nvGrpSpPr>
          <p:cNvPr id="178" name=""/>
          <p:cNvGrpSpPr/>
          <p:nvPr/>
        </p:nvGrpSpPr>
        <p:grpSpPr>
          <a:xfrm>
            <a:off x="-15840" y="0"/>
            <a:ext cx="10095840" cy="5702400"/>
            <a:chOff x="-15840" y="0"/>
            <a:chExt cx="10095840" cy="5702400"/>
          </a:xfrm>
        </p:grpSpPr>
        <p:pic>
          <p:nvPicPr>
            <p:cNvPr id="179" name=""/>
            <p:cNvPicPr/>
            <p:nvPr/>
          </p:nvPicPr>
          <p:blipFill>
            <a:blip r:embed="rId1"/>
            <a:srcRect l="0" t="0" r="2179" b="0"/>
            <a:stretch/>
          </p:blipFill>
          <p:spPr>
            <a:xfrm>
              <a:off x="0" y="0"/>
              <a:ext cx="4505400" cy="2833560"/>
            </a:xfrm>
            <a:prstGeom prst="rect">
              <a:avLst/>
            </a:prstGeom>
            <a:noFill/>
            <a:ln w="0">
              <a:noFill/>
            </a:ln>
          </p:spPr>
        </p:pic>
        <p:pic>
          <p:nvPicPr>
            <p:cNvPr id="180" name=""/>
            <p:cNvPicPr/>
            <p:nvPr/>
          </p:nvPicPr>
          <p:blipFill>
            <a:blip r:embed="rId2"/>
            <a:stretch/>
          </p:blipFill>
          <p:spPr>
            <a:xfrm>
              <a:off x="-15840" y="2926080"/>
              <a:ext cx="4514040" cy="2776320"/>
            </a:xfrm>
            <a:prstGeom prst="rect">
              <a:avLst/>
            </a:prstGeom>
            <a:noFill/>
            <a:ln w="0">
              <a:noFill/>
            </a:ln>
          </p:spPr>
        </p:pic>
        <p:pic>
          <p:nvPicPr>
            <p:cNvPr id="181" name=""/>
            <p:cNvPicPr/>
            <p:nvPr/>
          </p:nvPicPr>
          <p:blipFill>
            <a:blip r:embed="rId3"/>
            <a:stretch/>
          </p:blipFill>
          <p:spPr>
            <a:xfrm>
              <a:off x="4642560" y="0"/>
              <a:ext cx="5437440" cy="3344400"/>
            </a:xfrm>
            <a:prstGeom prst="rect">
              <a:avLst/>
            </a:prstGeom>
            <a:noFill/>
            <a:ln w="0">
              <a:noFill/>
            </a:ln>
          </p:spPr>
        </p:pic>
        <p:pic>
          <p:nvPicPr>
            <p:cNvPr id="182" name=""/>
            <p:cNvPicPr/>
            <p:nvPr/>
          </p:nvPicPr>
          <p:blipFill>
            <a:blip r:embed="rId4"/>
            <a:srcRect l="8954" t="0" r="0" b="0"/>
            <a:stretch/>
          </p:blipFill>
          <p:spPr>
            <a:xfrm>
              <a:off x="6835320" y="3437280"/>
              <a:ext cx="3244680" cy="2232720"/>
            </a:xfrm>
            <a:prstGeom prst="rect">
              <a:avLst/>
            </a:prstGeom>
            <a:noFill/>
            <a:ln w="0">
              <a:noFill/>
            </a:ln>
          </p:spPr>
        </p:pic>
        <p:sp>
          <p:nvSpPr>
            <p:cNvPr id="183" name=""/>
            <p:cNvSpPr txBox="1"/>
            <p:nvPr/>
          </p:nvSpPr>
          <p:spPr>
            <a:xfrm>
              <a:off x="4674960" y="4070520"/>
              <a:ext cx="2022120" cy="1599480"/>
            </a:xfrm>
            <a:prstGeom prst="rect">
              <a:avLst/>
            </a:prstGeom>
            <a:noFill/>
            <a:ln w="0">
              <a:noFill/>
            </a:ln>
          </p:spPr>
          <p:txBody>
            <a:bodyPr lIns="90000" rIns="90000" tIns="45000" bIns="45000" anchor="t" anchorCtr="1">
              <a:spAutoFit/>
            </a:bodyPr>
            <a:p>
              <a:pPr algn="ctr">
                <a:lnSpc>
                  <a:spcPct val="115000"/>
                </a:lnSpc>
              </a:pPr>
              <a:r>
                <a:rPr lang="fr-FR" sz="1800" b="1" u="none" strike="noStrike">
                  <a:solidFill>
                    <a:srgbClr val="000000"/>
                  </a:solidFill>
                  <a:effectLst/>
                  <a:uFillTx/>
                  <a:latin typeface="Arial"/>
                </a:rPr>
                <a:t>Avant / après</a:t>
              </a:r>
              <a:endParaRPr lang="fr-FR" sz="1800" b="0" u="none" strike="noStrike">
                <a:solidFill>
                  <a:srgbClr val="000000"/>
                </a:solidFill>
                <a:effectLst/>
                <a:uFillTx/>
                <a:latin typeface="Arial"/>
              </a:endParaRPr>
            </a:p>
            <a:p>
              <a:pPr algn="ctr">
                <a:lnSpc>
                  <a:spcPct val="115000"/>
                </a:lnSpc>
              </a:pPr>
              <a:r>
                <a:rPr lang="fr-FR" sz="1800" b="1" u="none" strike="noStrike">
                  <a:solidFill>
                    <a:srgbClr val="000000"/>
                  </a:solidFill>
                  <a:effectLst/>
                  <a:uFillTx/>
                  <a:latin typeface="Arial"/>
                </a:rPr>
                <a:t>la Seconde Guerre mondiale</a:t>
              </a:r>
              <a:endParaRPr lang="fr-FR" sz="1800" b="0" u="none" strike="noStrike">
                <a:solidFill>
                  <a:srgbClr val="000000"/>
                </a:solidFill>
                <a:effectLst/>
                <a:uFillTx/>
                <a:latin typeface="Arial"/>
              </a:endParaRPr>
            </a:p>
          </p:txBody>
        </p:sp>
      </p:grpSp>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pSp>
        <p:nvGrpSpPr>
          <p:cNvPr id="184" name=""/>
          <p:cNvGrpSpPr/>
          <p:nvPr/>
        </p:nvGrpSpPr>
        <p:grpSpPr>
          <a:xfrm>
            <a:off x="0" y="0"/>
            <a:ext cx="10080000" cy="5830920"/>
            <a:chOff x="0" y="0"/>
            <a:chExt cx="10080000" cy="5830920"/>
          </a:xfrm>
        </p:grpSpPr>
        <p:pic>
          <p:nvPicPr>
            <p:cNvPr id="185" name=""/>
            <p:cNvPicPr/>
            <p:nvPr/>
          </p:nvPicPr>
          <p:blipFill>
            <a:blip r:embed="rId1"/>
            <a:stretch/>
          </p:blipFill>
          <p:spPr>
            <a:xfrm>
              <a:off x="6073200" y="1288440"/>
              <a:ext cx="4006800" cy="4381560"/>
            </a:xfrm>
            <a:prstGeom prst="rect">
              <a:avLst/>
            </a:prstGeom>
            <a:noFill/>
            <a:ln w="0">
              <a:noFill/>
            </a:ln>
          </p:spPr>
        </p:pic>
        <p:sp>
          <p:nvSpPr>
            <p:cNvPr id="186" name=""/>
            <p:cNvSpPr txBox="1"/>
            <p:nvPr/>
          </p:nvSpPr>
          <p:spPr>
            <a:xfrm>
              <a:off x="0" y="4890600"/>
              <a:ext cx="5745600" cy="940320"/>
            </a:xfrm>
            <a:prstGeom prst="rect">
              <a:avLst/>
            </a:prstGeom>
            <a:noFill/>
            <a:ln w="0">
              <a:noFill/>
            </a:ln>
          </p:spPr>
          <p:txBody>
            <a:bodyPr lIns="90000" rIns="90000" tIns="45000" bIns="45000" anchor="t">
              <a:spAutoFit/>
            </a:bodyPr>
            <a:p>
              <a:r>
                <a:rPr lang="fr-FR" sz="2000" b="1" u="none" strike="noStrike">
                  <a:solidFill>
                    <a:srgbClr val="000000"/>
                  </a:solidFill>
                  <a:effectLst/>
                  <a:uFillTx/>
                  <a:latin typeface="Arial"/>
                </a:rPr>
                <a:t>Rue des Anémones </a:t>
              </a:r>
              <a:endParaRPr lang="fr-FR" sz="2000" b="0" u="none" strike="noStrike">
                <a:solidFill>
                  <a:srgbClr val="000000"/>
                </a:solidFill>
                <a:effectLst/>
                <a:uFillTx/>
                <a:latin typeface="Arial"/>
              </a:endParaRPr>
            </a:p>
            <a:p>
              <a:endParaRPr lang="fr-FR" sz="2000" b="0" u="none" strike="noStrike">
                <a:solidFill>
                  <a:srgbClr val="000000"/>
                </a:solidFill>
                <a:effectLst/>
                <a:uFillTx/>
                <a:latin typeface="Arial"/>
              </a:endParaRPr>
            </a:p>
            <a:p>
              <a:r>
                <a:rPr lang="fr-FR" sz="2000" b="1" u="none" strike="noStrike">
                  <a:solidFill>
                    <a:srgbClr val="000000"/>
                  </a:solidFill>
                  <a:effectLst/>
                  <a:uFillTx/>
                  <a:latin typeface="Arial"/>
                </a:rPr>
                <a:t>à la fin des années 1930... et en 2018</a:t>
              </a:r>
              <a:endParaRPr lang="fr-FR" sz="2000" b="0" u="none" strike="noStrike">
                <a:solidFill>
                  <a:srgbClr val="000000"/>
                </a:solidFill>
                <a:effectLst/>
                <a:uFillTx/>
                <a:latin typeface="Arial"/>
              </a:endParaRPr>
            </a:p>
          </p:txBody>
        </p:sp>
        <p:grpSp>
          <p:nvGrpSpPr>
            <p:cNvPr id="187" name=""/>
            <p:cNvGrpSpPr/>
            <p:nvPr/>
          </p:nvGrpSpPr>
          <p:grpSpPr>
            <a:xfrm>
              <a:off x="0" y="0"/>
              <a:ext cx="5910120" cy="3228480"/>
              <a:chOff x="0" y="0"/>
              <a:chExt cx="5910120" cy="3228480"/>
            </a:xfrm>
          </p:grpSpPr>
          <p:pic>
            <p:nvPicPr>
              <p:cNvPr id="188" name=""/>
              <p:cNvPicPr/>
              <p:nvPr/>
            </p:nvPicPr>
            <p:blipFill>
              <a:blip r:embed="rId2"/>
              <a:stretch/>
            </p:blipFill>
            <p:spPr>
              <a:xfrm>
                <a:off x="0" y="0"/>
                <a:ext cx="5910120" cy="3202200"/>
              </a:xfrm>
              <a:prstGeom prst="rect">
                <a:avLst/>
              </a:prstGeom>
              <a:noFill/>
              <a:ln w="0">
                <a:noFill/>
              </a:ln>
            </p:spPr>
          </p:pic>
          <p:sp>
            <p:nvSpPr>
              <p:cNvPr id="189" name=""/>
              <p:cNvSpPr txBox="1"/>
              <p:nvPr/>
            </p:nvSpPr>
            <p:spPr>
              <a:xfrm>
                <a:off x="32040" y="2899440"/>
                <a:ext cx="4979520" cy="329040"/>
              </a:xfrm>
              <a:prstGeom prst="rect">
                <a:avLst/>
              </a:prstGeom>
              <a:noFill/>
              <a:ln w="0">
                <a:noFill/>
              </a:ln>
            </p:spPr>
            <p:txBody>
              <a:bodyPr lIns="90000" rIns="90000" tIns="45000" bIns="45000" anchor="t">
                <a:spAutoFit/>
              </a:bodyPr>
              <a:p>
                <a:r>
                  <a:rPr lang="fr-FR" sz="1600" b="0" u="none" strike="noStrike">
                    <a:solidFill>
                      <a:srgbClr val="ffffff"/>
                    </a:solidFill>
                    <a:effectLst/>
                    <a:uFillTx/>
                    <a:latin typeface="Arial"/>
                  </a:rPr>
                  <a:t>Coll. Jacky Touzan</a:t>
                </a:r>
                <a:endParaRPr lang="fr-FR" sz="1600" b="0" u="none" strike="noStrike">
                  <a:solidFill>
                    <a:srgbClr val="000000"/>
                  </a:solidFill>
                  <a:effectLst/>
                  <a:uFillTx/>
                  <a:latin typeface="Arial"/>
                </a:endParaRPr>
              </a:p>
            </p:txBody>
          </p:sp>
        </p:grpSp>
      </p:grpSp>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pSp>
        <p:nvGrpSpPr>
          <p:cNvPr id="190" name=""/>
          <p:cNvGrpSpPr/>
          <p:nvPr/>
        </p:nvGrpSpPr>
        <p:grpSpPr>
          <a:xfrm>
            <a:off x="360" y="360"/>
            <a:ext cx="9942840" cy="5689080"/>
            <a:chOff x="360" y="360"/>
            <a:chExt cx="9942840" cy="5689080"/>
          </a:xfrm>
        </p:grpSpPr>
        <p:pic>
          <p:nvPicPr>
            <p:cNvPr id="191" name=""/>
            <p:cNvPicPr/>
            <p:nvPr/>
          </p:nvPicPr>
          <p:blipFill>
            <a:blip r:embed="rId1"/>
            <a:stretch/>
          </p:blipFill>
          <p:spPr>
            <a:xfrm>
              <a:off x="360" y="360"/>
              <a:ext cx="5780520" cy="3555360"/>
            </a:xfrm>
            <a:prstGeom prst="rect">
              <a:avLst/>
            </a:prstGeom>
            <a:noFill/>
            <a:ln w="0">
              <a:noFill/>
            </a:ln>
          </p:spPr>
        </p:pic>
        <p:pic>
          <p:nvPicPr>
            <p:cNvPr id="192" name=""/>
            <p:cNvPicPr/>
            <p:nvPr/>
          </p:nvPicPr>
          <p:blipFill>
            <a:blip r:embed="rId2"/>
            <a:stretch/>
          </p:blipFill>
          <p:spPr>
            <a:xfrm>
              <a:off x="4870440" y="2549160"/>
              <a:ext cx="5072760" cy="3120840"/>
            </a:xfrm>
            <a:prstGeom prst="rect">
              <a:avLst/>
            </a:prstGeom>
            <a:noFill/>
            <a:ln w="0">
              <a:noFill/>
            </a:ln>
          </p:spPr>
        </p:pic>
        <p:sp>
          <p:nvSpPr>
            <p:cNvPr id="193" name=""/>
            <p:cNvSpPr txBox="1"/>
            <p:nvPr/>
          </p:nvSpPr>
          <p:spPr>
            <a:xfrm>
              <a:off x="7409520" y="5373360"/>
              <a:ext cx="2450160" cy="316080"/>
            </a:xfrm>
            <a:prstGeom prst="rect">
              <a:avLst/>
            </a:prstGeom>
            <a:noFill/>
            <a:ln w="0">
              <a:noFill/>
            </a:ln>
          </p:spPr>
          <p:txBody>
            <a:bodyPr lIns="90000" rIns="90000" tIns="45000" bIns="45000" anchor="t" anchorCtr="1">
              <a:spAutoFit/>
            </a:bodyPr>
            <a:p>
              <a:pPr algn="ctr"/>
              <a:r>
                <a:rPr lang="fr-FR" sz="1600" b="1" u="none" strike="noStrike">
                  <a:solidFill>
                    <a:srgbClr val="ffffff"/>
                  </a:solidFill>
                  <a:effectLst/>
                  <a:uFillTx/>
                  <a:latin typeface="Arial"/>
                </a:rPr>
                <a:t>Fête des plantes 2018</a:t>
              </a:r>
              <a:endParaRPr lang="fr-FR" sz="1600" b="0" u="none" strike="noStrike">
                <a:solidFill>
                  <a:srgbClr val="000000"/>
                </a:solidFill>
                <a:effectLst/>
                <a:uFillTx/>
                <a:latin typeface="Arial"/>
              </a:endParaRPr>
            </a:p>
          </p:txBody>
        </p:sp>
        <p:sp>
          <p:nvSpPr>
            <p:cNvPr id="194" name=""/>
            <p:cNvSpPr txBox="1"/>
            <p:nvPr/>
          </p:nvSpPr>
          <p:spPr>
            <a:xfrm>
              <a:off x="70560" y="3318840"/>
              <a:ext cx="3714840" cy="387720"/>
            </a:xfrm>
            <a:prstGeom prst="rect">
              <a:avLst/>
            </a:prstGeom>
            <a:noFill/>
            <a:ln w="0">
              <a:noFill/>
            </a:ln>
          </p:spPr>
          <p:txBody>
            <a:bodyPr lIns="90000" rIns="90000" tIns="45000" bIns="45000" anchor="t">
              <a:spAutoFit/>
            </a:bodyPr>
            <a:p>
              <a:r>
                <a:rPr lang="fr-FR" sz="1600" b="1" u="none" strike="noStrike">
                  <a:solidFill>
                    <a:srgbClr val="ffffff"/>
                  </a:solidFill>
                  <a:effectLst/>
                  <a:uFillTx/>
                  <a:latin typeface="Arial"/>
                </a:rPr>
                <a:t>Pique-nique 28 août 2022</a:t>
              </a:r>
              <a:endParaRPr lang="fr-FR" sz="1600" b="0" u="none" strike="noStrike">
                <a:solidFill>
                  <a:srgbClr val="000000"/>
                </a:solidFill>
                <a:effectLst/>
                <a:uFillTx/>
                <a:latin typeface="Arial"/>
              </a:endParaRPr>
            </a:p>
          </p:txBody>
        </p:sp>
        <p:sp>
          <p:nvSpPr>
            <p:cNvPr id="195" name=""/>
            <p:cNvSpPr txBox="1"/>
            <p:nvPr/>
          </p:nvSpPr>
          <p:spPr>
            <a:xfrm>
              <a:off x="284040" y="4539240"/>
              <a:ext cx="4498920" cy="1130760"/>
            </a:xfrm>
            <a:prstGeom prst="rect">
              <a:avLst/>
            </a:prstGeom>
            <a:noFill/>
            <a:ln w="0">
              <a:noFill/>
            </a:ln>
          </p:spPr>
          <p:txBody>
            <a:bodyPr lIns="90000" rIns="90000" tIns="45000" bIns="45000" anchor="t">
              <a:spAutoFit/>
            </a:bodyPr>
            <a:p>
              <a:r>
                <a:rPr lang="fr-FR" sz="1800" b="1" u="none" strike="noStrike">
                  <a:solidFill>
                    <a:srgbClr val="000000"/>
                  </a:solidFill>
                  <a:effectLst/>
                  <a:uFillTx/>
                  <a:latin typeface="Arial"/>
                </a:rPr>
                <a:t>L’avenir du quartier se fera ensemble</a:t>
              </a:r>
              <a:endParaRPr lang="fr-FR" sz="1800" b="0" u="none" strike="noStrike">
                <a:solidFill>
                  <a:srgbClr val="000000"/>
                </a:solidFill>
                <a:effectLst/>
                <a:uFillTx/>
                <a:latin typeface="Arial"/>
              </a:endParaRPr>
            </a:p>
          </p:txBody>
        </p:sp>
      </p:gr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 name=""/>
          <p:cNvSpPr txBox="1"/>
          <p:nvPr/>
        </p:nvSpPr>
        <p:spPr>
          <a:xfrm>
            <a:off x="360" y="0"/>
            <a:ext cx="9849600" cy="6864120"/>
          </a:xfrm>
          <a:prstGeom prst="rect">
            <a:avLst/>
          </a:prstGeom>
          <a:noFill/>
          <a:ln w="0">
            <a:noFill/>
          </a:ln>
        </p:spPr>
        <p:txBody>
          <a:bodyPr lIns="90000" rIns="90000" tIns="45000" bIns="45000" anchor="t">
            <a:spAutoFit/>
          </a:bodyPr>
          <a:p>
            <a:endParaRPr lang="fr-FR" sz="1300" b="0" u="none" strike="noStrike">
              <a:solidFill>
                <a:srgbClr val="000000"/>
              </a:solidFill>
              <a:effectLst/>
              <a:uFillTx/>
              <a:latin typeface="Arial"/>
            </a:endParaRPr>
          </a:p>
          <a:p>
            <a:r>
              <a:rPr lang="fr-FR" sz="1300" b="1" u="none" strike="noStrike">
                <a:solidFill>
                  <a:srgbClr val="000000"/>
                </a:solidFill>
                <a:effectLst/>
                <a:uFillTx/>
                <a:latin typeface="Comic Sans MS"/>
              </a:rPr>
              <a:t>Quartier des Fleurs, un lotissement populaire des années 1920-1930 à Caen</a:t>
            </a:r>
            <a:endParaRPr lang="fr-FR" sz="1300" b="0" u="none" strike="noStrike">
              <a:solidFill>
                <a:srgbClr val="000000"/>
              </a:solidFill>
              <a:effectLst/>
              <a:uFillTx/>
              <a:latin typeface="Arial"/>
            </a:endParaRPr>
          </a:p>
          <a:p>
            <a:r>
              <a:rPr lang="fr-FR" sz="1300" b="1" u="none" strike="noStrike">
                <a:solidFill>
                  <a:srgbClr val="000000"/>
                </a:solidFill>
                <a:effectLst/>
                <a:uFillTx/>
                <a:latin typeface="Comic Sans MS"/>
              </a:rPr>
              <a:t>le 6 mars 2026, au 2 bis, place du docteur Laennec </a:t>
            </a:r>
            <a:endParaRPr lang="fr-FR" sz="1300" b="0" u="none" strike="noStrike">
              <a:solidFill>
                <a:srgbClr val="000000"/>
              </a:solidFill>
              <a:effectLst/>
              <a:uFillTx/>
              <a:latin typeface="Arial"/>
            </a:endParaRPr>
          </a:p>
          <a:p>
            <a:endParaRPr lang="fr-FR" sz="1300" b="0" u="none" strike="noStrike">
              <a:solidFill>
                <a:srgbClr val="000000"/>
              </a:solidFill>
              <a:effectLst/>
              <a:uFillTx/>
              <a:latin typeface="Arial"/>
            </a:endParaRPr>
          </a:p>
          <a:p>
            <a:pPr algn="ctr">
              <a:lnSpc>
                <a:spcPct val="100000"/>
              </a:lnSpc>
            </a:pPr>
            <a:endParaRPr lang="fr-FR" sz="1300" b="0" u="none" strike="noStrike">
              <a:solidFill>
                <a:srgbClr val="000000"/>
              </a:solidFill>
              <a:effectLst/>
              <a:uFillTx/>
              <a:latin typeface="Arial"/>
            </a:endParaRPr>
          </a:p>
          <a:p>
            <a:pPr>
              <a:lnSpc>
                <a:spcPct val="100000"/>
              </a:lnSpc>
            </a:pPr>
            <a:r>
              <a:rPr lang="fr-FR" sz="1300" b="1" u="none" strike="noStrike">
                <a:solidFill>
                  <a:srgbClr val="000000"/>
                </a:solidFill>
                <a:effectLst/>
                <a:uFillTx/>
                <a:latin typeface="Comic Sans MS"/>
              </a:rPr>
              <a:t>Savez-vous où se trouve le quartier des Fleurs ?</a:t>
            </a:r>
            <a:endParaRPr lang="fr-FR" sz="1300" b="0" u="none" strike="noStrike">
              <a:solidFill>
                <a:srgbClr val="000000"/>
              </a:solidFill>
              <a:effectLst/>
              <a:uFillTx/>
              <a:latin typeface="Arial"/>
            </a:endParaRPr>
          </a:p>
          <a:p>
            <a:pPr>
              <a:lnSpc>
                <a:spcPct val="100000"/>
              </a:lnSpc>
            </a:pPr>
            <a:endParaRPr lang="fr-FR" sz="1300" b="0" u="none" strike="noStrike">
              <a:solidFill>
                <a:srgbClr val="000000"/>
              </a:solidFill>
              <a:effectLst/>
              <a:uFillTx/>
              <a:latin typeface="Arial"/>
            </a:endParaRPr>
          </a:p>
          <a:p>
            <a:pPr>
              <a:lnSpc>
                <a:spcPct val="100000"/>
              </a:lnSpc>
            </a:pPr>
            <a:r>
              <a:rPr lang="fr-FR" sz="1100" b="1" u="none" strike="noStrike">
                <a:solidFill>
                  <a:srgbClr val="000000"/>
                </a:solidFill>
                <a:effectLst/>
                <a:uFillTx/>
                <a:latin typeface="Comic Sans MS"/>
              </a:rPr>
              <a:t>- photo de l’ancienne maison de retraite de l’avenue Albert 1</a:t>
            </a:r>
            <a:r>
              <a:rPr lang="fr-FR" sz="1100" b="1" u="none" strike="noStrike" baseline="33000">
                <a:solidFill>
                  <a:srgbClr val="000000"/>
                </a:solidFill>
                <a:effectLst/>
                <a:uFillTx/>
                <a:latin typeface="Comic Sans MS"/>
              </a:rPr>
              <a:t>er</a:t>
            </a:r>
            <a:endParaRPr lang="fr-FR" sz="1100" b="0" u="none" strike="noStrike">
              <a:solidFill>
                <a:srgbClr val="000000"/>
              </a:solidFill>
              <a:effectLst/>
              <a:uFillTx/>
              <a:latin typeface="Arial"/>
            </a:endParaRPr>
          </a:p>
          <a:p>
            <a:pPr>
              <a:lnSpc>
                <a:spcPct val="100000"/>
              </a:lnSpc>
            </a:pPr>
            <a:r>
              <a:rPr lang="fr-FR" sz="1100" b="1" u="none" strike="noStrike">
                <a:solidFill>
                  <a:srgbClr val="000000"/>
                </a:solidFill>
                <a:effectLst/>
                <a:uFillTx/>
                <a:latin typeface="Comic Sans MS"/>
              </a:rPr>
              <a:t> - photo des commerces du boulevard Leroy / cygne de Croix / du marché</a:t>
            </a:r>
            <a:endParaRPr lang="fr-FR" sz="1100" b="0" u="none" strike="noStrike">
              <a:solidFill>
                <a:srgbClr val="000000"/>
              </a:solidFill>
              <a:effectLst/>
              <a:uFillTx/>
              <a:latin typeface="Arial"/>
            </a:endParaRPr>
          </a:p>
          <a:p>
            <a:pPr>
              <a:lnSpc>
                <a:spcPct val="100000"/>
              </a:lnSpc>
            </a:pPr>
            <a:r>
              <a:rPr lang="fr-FR" sz="1100" b="1" u="none" strike="noStrike">
                <a:solidFill>
                  <a:srgbClr val="000000"/>
                </a:solidFill>
                <a:effectLst/>
                <a:uFillTx/>
                <a:latin typeface="Comic Sans MS"/>
              </a:rPr>
              <a:t>- photo commerces de la rue de Falaise</a:t>
            </a:r>
            <a:endParaRPr lang="fr-FR" sz="1100" b="0" u="none" strike="noStrike">
              <a:solidFill>
                <a:srgbClr val="000000"/>
              </a:solidFill>
              <a:effectLst/>
              <a:uFillTx/>
              <a:latin typeface="Arial"/>
            </a:endParaRPr>
          </a:p>
          <a:p>
            <a:pPr>
              <a:lnSpc>
                <a:spcPct val="100000"/>
              </a:lnSpc>
            </a:pPr>
            <a:r>
              <a:rPr lang="fr-FR" sz="1100" b="1" u="none" strike="noStrike">
                <a:solidFill>
                  <a:srgbClr val="000000"/>
                </a:solidFill>
                <a:effectLst/>
                <a:uFillTx/>
                <a:latin typeface="Comic Sans MS"/>
              </a:rPr>
              <a:t>- photo de la polyclinique</a:t>
            </a:r>
            <a:endParaRPr lang="fr-FR" sz="1100" b="0" u="none" strike="noStrike">
              <a:solidFill>
                <a:srgbClr val="000000"/>
              </a:solidFill>
              <a:effectLst/>
              <a:uFillTx/>
              <a:latin typeface="Arial"/>
            </a:endParaRPr>
          </a:p>
          <a:p>
            <a:pPr>
              <a:lnSpc>
                <a:spcPct val="100000"/>
              </a:lnSpc>
            </a:pPr>
            <a:r>
              <a:rPr lang="fr-FR" sz="1100" b="1" u="none" strike="noStrike">
                <a:solidFill>
                  <a:srgbClr val="000000"/>
                </a:solidFill>
                <a:effectLst/>
                <a:uFillTx/>
                <a:latin typeface="Comic Sans MS"/>
              </a:rPr>
              <a:t> </a:t>
            </a:r>
            <a:endParaRPr lang="fr-FR" sz="1100" b="0" u="none" strike="noStrike">
              <a:solidFill>
                <a:srgbClr val="000000"/>
              </a:solidFill>
              <a:effectLst/>
              <a:uFillTx/>
              <a:latin typeface="Arial"/>
            </a:endParaRPr>
          </a:p>
          <a:p>
            <a:pPr>
              <a:lnSpc>
                <a:spcPct val="100000"/>
              </a:lnSpc>
            </a:pPr>
            <a:r>
              <a:rPr lang="fr-FR" sz="1100" b="1" u="none" strike="noStrike">
                <a:solidFill>
                  <a:srgbClr val="000000"/>
                </a:solidFill>
                <a:effectLst/>
                <a:uFillTx/>
                <a:latin typeface="Comic Sans MS"/>
              </a:rPr>
              <a:t>Avec plan du quartier et n° de la photo</a:t>
            </a:r>
            <a:endParaRPr lang="fr-FR" sz="1100" b="0" u="none" strike="noStrike">
              <a:solidFill>
                <a:srgbClr val="000000"/>
              </a:solidFill>
              <a:effectLst/>
              <a:uFillTx/>
              <a:latin typeface="Arial"/>
            </a:endParaRPr>
          </a:p>
          <a:p>
            <a:pPr>
              <a:lnSpc>
                <a:spcPct val="100000"/>
              </a:lnSpc>
            </a:pPr>
            <a:endParaRPr lang="fr-FR" sz="1100" b="0" u="none" strike="noStrike">
              <a:solidFill>
                <a:srgbClr val="000000"/>
              </a:solidFill>
              <a:effectLst/>
              <a:uFillTx/>
              <a:latin typeface="Arial"/>
            </a:endParaRPr>
          </a:p>
          <a:p>
            <a:pPr>
              <a:lnSpc>
                <a:spcPct val="100000"/>
              </a:lnSpc>
            </a:pPr>
            <a:r>
              <a:rPr lang="fr-FR" sz="1300" b="1" u="none" strike="noStrike">
                <a:solidFill>
                  <a:srgbClr val="000000"/>
                </a:solidFill>
                <a:effectLst/>
                <a:uFillTx/>
                <a:latin typeface="Comic Sans MS"/>
              </a:rPr>
              <a:t>Le quartier des Fleurs existe depuis quand ?</a:t>
            </a:r>
            <a:endParaRPr lang="fr-FR" sz="1300" b="0" u="none" strike="noStrike">
              <a:solidFill>
                <a:srgbClr val="000000"/>
              </a:solidFill>
              <a:effectLst/>
              <a:uFillTx/>
              <a:latin typeface="Arial"/>
            </a:endParaRPr>
          </a:p>
          <a:p>
            <a:pPr>
              <a:lnSpc>
                <a:spcPct val="100000"/>
              </a:lnSpc>
            </a:pPr>
            <a:r>
              <a:rPr lang="fr-FR" sz="1100" b="1" u="none" strike="noStrike">
                <a:solidFill>
                  <a:srgbClr val="000000"/>
                </a:solidFill>
                <a:effectLst/>
                <a:uFillTx/>
                <a:latin typeface="Comic Sans MS"/>
              </a:rPr>
              <a:t>- boulevard Leroy 1786</a:t>
            </a:r>
            <a:endParaRPr lang="fr-FR" sz="1100" b="0" u="none" strike="noStrike">
              <a:solidFill>
                <a:srgbClr val="000000"/>
              </a:solidFill>
              <a:effectLst/>
              <a:uFillTx/>
              <a:latin typeface="Arial"/>
            </a:endParaRPr>
          </a:p>
          <a:p>
            <a:pPr>
              <a:lnSpc>
                <a:spcPct val="100000"/>
              </a:lnSpc>
            </a:pPr>
            <a:r>
              <a:rPr lang="fr-FR" sz="1100" b="1" u="none" strike="noStrike">
                <a:solidFill>
                  <a:srgbClr val="000000"/>
                </a:solidFill>
                <a:effectLst/>
                <a:uFillTx/>
                <a:latin typeface="Comic Sans MS"/>
              </a:rPr>
              <a:t>- jardins ouvriers 1907</a:t>
            </a:r>
            <a:endParaRPr lang="fr-FR" sz="1100" b="0" u="none" strike="noStrike">
              <a:solidFill>
                <a:srgbClr val="000000"/>
              </a:solidFill>
              <a:effectLst/>
              <a:uFillTx/>
              <a:latin typeface="Arial"/>
            </a:endParaRPr>
          </a:p>
          <a:p>
            <a:pPr>
              <a:lnSpc>
                <a:spcPct val="100000"/>
              </a:lnSpc>
            </a:pPr>
            <a:r>
              <a:rPr lang="fr-FR" sz="1100" b="1" u="none" strike="noStrike">
                <a:solidFill>
                  <a:srgbClr val="000000"/>
                </a:solidFill>
                <a:effectLst/>
                <a:uFillTx/>
                <a:latin typeface="Comic Sans MS"/>
              </a:rPr>
              <a:t>- projet des hauts de Vaucelles</a:t>
            </a:r>
            <a:endParaRPr lang="fr-FR" sz="1100" b="0" u="none" strike="noStrike">
              <a:solidFill>
                <a:srgbClr val="000000"/>
              </a:solidFill>
              <a:effectLst/>
              <a:uFillTx/>
              <a:latin typeface="Arial"/>
            </a:endParaRPr>
          </a:p>
          <a:p>
            <a:pPr>
              <a:lnSpc>
                <a:spcPct val="100000"/>
              </a:lnSpc>
            </a:pPr>
            <a:r>
              <a:rPr lang="fr-FR" sz="1100" b="1" u="none" strike="noStrike">
                <a:solidFill>
                  <a:srgbClr val="000000"/>
                </a:solidFill>
                <a:effectLst/>
                <a:uFillTx/>
                <a:latin typeface="Comic Sans MS"/>
              </a:rPr>
              <a:t>- caserne du 43è / avenue Albert 1</a:t>
            </a:r>
            <a:r>
              <a:rPr lang="fr-FR" sz="1100" b="1" u="none" strike="noStrike" baseline="33000">
                <a:solidFill>
                  <a:srgbClr val="000000"/>
                </a:solidFill>
                <a:effectLst/>
                <a:uFillTx/>
                <a:latin typeface="Comic Sans MS"/>
              </a:rPr>
              <a:t>er</a:t>
            </a:r>
            <a:endParaRPr lang="fr-FR" sz="1100" b="0" u="none" strike="noStrike">
              <a:solidFill>
                <a:srgbClr val="000000"/>
              </a:solidFill>
              <a:effectLst/>
              <a:uFillTx/>
              <a:latin typeface="Arial"/>
            </a:endParaRPr>
          </a:p>
          <a:p>
            <a:pPr>
              <a:lnSpc>
                <a:spcPct val="100000"/>
              </a:lnSpc>
            </a:pPr>
            <a:r>
              <a:rPr lang="fr-FR" sz="1100" b="1" u="none" strike="noStrike">
                <a:solidFill>
                  <a:srgbClr val="000000"/>
                </a:solidFill>
                <a:effectLst/>
                <a:uFillTx/>
                <a:latin typeface="Comic Sans MS"/>
              </a:rPr>
              <a:t>- lotissements des années 1920-1930 : carte des lotissements</a:t>
            </a:r>
            <a:endParaRPr lang="fr-FR" sz="1100" b="0" u="none" strike="noStrike">
              <a:solidFill>
                <a:srgbClr val="000000"/>
              </a:solidFill>
              <a:effectLst/>
              <a:uFillTx/>
              <a:latin typeface="Arial"/>
            </a:endParaRPr>
          </a:p>
          <a:p>
            <a:pPr>
              <a:lnSpc>
                <a:spcPct val="100000"/>
              </a:lnSpc>
            </a:pPr>
            <a:endParaRPr lang="fr-FR" sz="1100" b="0" u="none" strike="noStrike">
              <a:solidFill>
                <a:srgbClr val="000000"/>
              </a:solidFill>
              <a:effectLst/>
              <a:uFillTx/>
              <a:latin typeface="Arial"/>
            </a:endParaRPr>
          </a:p>
          <a:p>
            <a:pPr>
              <a:lnSpc>
                <a:spcPct val="100000"/>
              </a:lnSpc>
            </a:pPr>
            <a:r>
              <a:rPr lang="fr-FR" sz="1300" b="1" u="none" strike="noStrike">
                <a:solidFill>
                  <a:srgbClr val="000000"/>
                </a:solidFill>
                <a:effectLst/>
                <a:uFillTx/>
                <a:latin typeface="Comic Sans MS"/>
              </a:rPr>
              <a:t>Un quartier populaire</a:t>
            </a:r>
            <a:endParaRPr lang="fr-FR" sz="1300" b="0" u="none" strike="noStrike">
              <a:solidFill>
                <a:srgbClr val="000000"/>
              </a:solidFill>
              <a:effectLst/>
              <a:uFillTx/>
              <a:latin typeface="Arial"/>
            </a:endParaRPr>
          </a:p>
          <a:p>
            <a:pPr>
              <a:lnSpc>
                <a:spcPct val="100000"/>
              </a:lnSpc>
            </a:pPr>
            <a:r>
              <a:rPr lang="fr-FR" sz="1100" b="1" u="none" strike="noStrike">
                <a:solidFill>
                  <a:srgbClr val="000000"/>
                </a:solidFill>
                <a:effectLst/>
                <a:uFillTx/>
                <a:latin typeface="Comic Sans MS"/>
              </a:rPr>
              <a:t>Profession des jardiniers, des habitants de la rue des Bons Enfants</a:t>
            </a:r>
            <a:endParaRPr lang="fr-FR" sz="1100" b="0" u="none" strike="noStrike">
              <a:solidFill>
                <a:srgbClr val="000000"/>
              </a:solidFill>
              <a:effectLst/>
              <a:uFillTx/>
              <a:latin typeface="Arial"/>
            </a:endParaRPr>
          </a:p>
          <a:p>
            <a:pPr>
              <a:lnSpc>
                <a:spcPct val="100000"/>
              </a:lnSpc>
            </a:pPr>
            <a:r>
              <a:rPr lang="fr-FR" sz="1100" b="1" u="none" strike="noStrike">
                <a:solidFill>
                  <a:srgbClr val="000000"/>
                </a:solidFill>
                <a:effectLst/>
                <a:uFillTx/>
                <a:latin typeface="Comic Sans MS"/>
              </a:rPr>
              <a:t>Différence rive droite rive gauche</a:t>
            </a:r>
            <a:endParaRPr lang="fr-FR" sz="1100" b="0" u="none" strike="noStrike">
              <a:solidFill>
                <a:srgbClr val="000000"/>
              </a:solidFill>
              <a:effectLst/>
              <a:uFillTx/>
              <a:latin typeface="Arial"/>
            </a:endParaRPr>
          </a:p>
          <a:p>
            <a:pPr>
              <a:lnSpc>
                <a:spcPct val="100000"/>
              </a:lnSpc>
            </a:pPr>
            <a:endParaRPr lang="fr-FR" sz="1100" b="0" u="none" strike="noStrike">
              <a:solidFill>
                <a:srgbClr val="000000"/>
              </a:solidFill>
              <a:effectLst/>
              <a:uFillTx/>
              <a:latin typeface="Arial"/>
            </a:endParaRPr>
          </a:p>
          <a:p>
            <a:pPr>
              <a:lnSpc>
                <a:spcPct val="100000"/>
              </a:lnSpc>
            </a:pPr>
            <a:r>
              <a:rPr lang="fr-FR" sz="1100" b="1" u="none" strike="noStrike">
                <a:solidFill>
                  <a:srgbClr val="000000"/>
                </a:solidFill>
                <a:effectLst/>
                <a:uFillTx/>
                <a:latin typeface="Comic Sans MS"/>
              </a:rPr>
              <a:t>Sur les 57 jardiniers, 20 travaillaient au chemin de fer. Il y avait aussi un bourrelier, un ajusteur, un camionneur, un charpentier, un charretier, un cuisinier, une culottière, un graveur sur métaux, 9 journaliers, un métallurgiste, un minotier, un mouleur, un tailleur, un palefrenier, un sellier, un allumeur au gaz, un mécanicien, un menuisier, un employé du tram, 2 employés de l’octroi, un garde-champêtre, 3 employés de commerce, une nourrice, un serveur et un perruquier.</a:t>
            </a:r>
            <a:endParaRPr lang="fr-FR" sz="1100" b="0" u="none" strike="noStrike">
              <a:solidFill>
                <a:srgbClr val="000000"/>
              </a:solidFill>
              <a:effectLst/>
              <a:uFillTx/>
              <a:latin typeface="Arial"/>
            </a:endParaRPr>
          </a:p>
          <a:p>
            <a:pPr>
              <a:lnSpc>
                <a:spcPct val="100000"/>
              </a:lnSpc>
            </a:pPr>
            <a:endParaRPr lang="fr-FR" sz="1100" b="0" u="none" strike="noStrike">
              <a:solidFill>
                <a:srgbClr val="000000"/>
              </a:solidFill>
              <a:effectLst/>
              <a:uFillTx/>
              <a:latin typeface="Arial"/>
            </a:endParaRPr>
          </a:p>
          <a:p>
            <a:pPr>
              <a:lnSpc>
                <a:spcPct val="100000"/>
              </a:lnSpc>
            </a:pPr>
            <a:r>
              <a:rPr lang="fr-FR" sz="1100" b="1" u="none" strike="noStrike">
                <a:solidFill>
                  <a:srgbClr val="000000"/>
                </a:solidFill>
                <a:effectLst/>
                <a:uFillTx/>
                <a:latin typeface="Comic Sans MS"/>
              </a:rPr>
              <a:t>Les jardins familiaux et les lotissements populaires</a:t>
            </a:r>
            <a:endParaRPr lang="fr-FR" sz="1100" b="0" u="none" strike="noStrike">
              <a:solidFill>
                <a:srgbClr val="000000"/>
              </a:solidFill>
              <a:effectLst/>
              <a:uFillTx/>
              <a:latin typeface="Arial"/>
            </a:endParaRPr>
          </a:p>
          <a:p>
            <a:pPr>
              <a:lnSpc>
                <a:spcPct val="100000"/>
              </a:lnSpc>
            </a:pPr>
            <a:endParaRPr lang="fr-FR" sz="1100" b="0" u="none" strike="noStrike">
              <a:solidFill>
                <a:srgbClr val="000000"/>
              </a:solidFill>
              <a:effectLst/>
              <a:uFillTx/>
              <a:latin typeface="Arial"/>
            </a:endParaRPr>
          </a:p>
          <a:p>
            <a:pPr>
              <a:lnSpc>
                <a:spcPct val="100000"/>
              </a:lnSpc>
            </a:pPr>
            <a:endParaRPr lang="fr-FR" sz="1300" b="0" u="none" strike="noStrik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 name=""/>
          <p:cNvSpPr txBox="1"/>
          <p:nvPr/>
        </p:nvSpPr>
        <p:spPr>
          <a:xfrm>
            <a:off x="360" y="0"/>
            <a:ext cx="9849600" cy="6954120"/>
          </a:xfrm>
          <a:prstGeom prst="rect">
            <a:avLst/>
          </a:prstGeom>
          <a:noFill/>
          <a:ln w="0">
            <a:noFill/>
          </a:ln>
        </p:spPr>
        <p:txBody>
          <a:bodyPr lIns="90000" rIns="90000" tIns="45000" bIns="45000" anchor="t">
            <a:spAutoFit/>
          </a:bodyPr>
          <a:p>
            <a:endParaRPr lang="fr-FR" sz="1300" b="0" u="none" strike="noStrike">
              <a:solidFill>
                <a:srgbClr val="000000"/>
              </a:solidFill>
              <a:effectLst/>
              <a:uFillTx/>
              <a:latin typeface="Arial"/>
            </a:endParaRPr>
          </a:p>
          <a:p>
            <a:r>
              <a:rPr lang="fr-FR" sz="1300" b="1" u="none" strike="noStrike">
                <a:solidFill>
                  <a:srgbClr val="000000"/>
                </a:solidFill>
                <a:effectLst/>
                <a:uFillTx/>
                <a:latin typeface="Comic Sans MS"/>
              </a:rPr>
              <a:t>Des écoles</a:t>
            </a:r>
            <a:endParaRPr lang="fr-FR" sz="1300" b="0" u="none" strike="noStrike">
              <a:solidFill>
                <a:srgbClr val="000000"/>
              </a:solidFill>
              <a:effectLst/>
              <a:uFillTx/>
              <a:latin typeface="Arial"/>
            </a:endParaRPr>
          </a:p>
          <a:p>
            <a:endParaRPr lang="fr-FR" sz="1300" b="0" u="none" strike="noStrike">
              <a:solidFill>
                <a:srgbClr val="000000"/>
              </a:solidFill>
              <a:effectLst/>
              <a:uFillTx/>
              <a:latin typeface="Arial"/>
            </a:endParaRPr>
          </a:p>
          <a:p>
            <a:pPr>
              <a:lnSpc>
                <a:spcPct val="100000"/>
              </a:lnSpc>
            </a:pPr>
            <a:r>
              <a:rPr lang="fr-FR" sz="1300" b="1" u="none" strike="noStrike">
                <a:solidFill>
                  <a:srgbClr val="000000"/>
                </a:solidFill>
                <a:effectLst/>
                <a:uFillTx/>
                <a:latin typeface="Comic Sans MS"/>
              </a:rPr>
              <a:t>Le quartier a-t’il été détruit par les bombardements au cours de la Seconde Guerre mondiale ?</a:t>
            </a:r>
            <a:endParaRPr lang="fr-FR" sz="1300" b="0" u="none" strike="noStrike">
              <a:solidFill>
                <a:srgbClr val="000000"/>
              </a:solidFill>
              <a:effectLst/>
              <a:uFillTx/>
              <a:latin typeface="Arial"/>
            </a:endParaRPr>
          </a:p>
          <a:p>
            <a:pPr>
              <a:lnSpc>
                <a:spcPct val="100000"/>
              </a:lnSpc>
            </a:pPr>
            <a:r>
              <a:rPr lang="fr-FR" sz="1100" b="1" u="none" strike="noStrike">
                <a:solidFill>
                  <a:srgbClr val="000000"/>
                </a:solidFill>
                <a:effectLst/>
                <a:uFillTx/>
                <a:latin typeface="Comic Sans MS"/>
              </a:rPr>
              <a:t>- peu de destructions 17 maisons</a:t>
            </a:r>
            <a:endParaRPr lang="fr-FR" sz="1100" b="0" u="none" strike="noStrike">
              <a:solidFill>
                <a:srgbClr val="000000"/>
              </a:solidFill>
              <a:effectLst/>
              <a:uFillTx/>
              <a:latin typeface="Arial"/>
            </a:endParaRPr>
          </a:p>
          <a:p>
            <a:pPr>
              <a:lnSpc>
                <a:spcPct val="100000"/>
              </a:lnSpc>
            </a:pPr>
            <a:r>
              <a:rPr lang="fr-FR" sz="1100" b="1" u="none" strike="noStrike">
                <a:solidFill>
                  <a:srgbClr val="000000"/>
                </a:solidFill>
                <a:effectLst/>
                <a:uFillTx/>
                <a:latin typeface="Comic Sans MS"/>
              </a:rPr>
              <a:t>- résistance et collaboration</a:t>
            </a:r>
            <a:endParaRPr lang="fr-FR" sz="1100" b="0" u="none" strike="noStrike">
              <a:solidFill>
                <a:srgbClr val="000000"/>
              </a:solidFill>
              <a:effectLst/>
              <a:uFillTx/>
              <a:latin typeface="Arial"/>
            </a:endParaRPr>
          </a:p>
          <a:p>
            <a:pPr>
              <a:lnSpc>
                <a:spcPct val="100000"/>
              </a:lnSpc>
            </a:pPr>
            <a:endParaRPr lang="fr-FR" sz="1100" b="0" u="none" strike="noStrike">
              <a:solidFill>
                <a:srgbClr val="000000"/>
              </a:solidFill>
              <a:effectLst/>
              <a:uFillTx/>
              <a:latin typeface="Arial"/>
            </a:endParaRPr>
          </a:p>
          <a:p>
            <a:pPr>
              <a:lnSpc>
                <a:spcPct val="100000"/>
              </a:lnSpc>
            </a:pPr>
            <a:r>
              <a:rPr lang="fr-FR" sz="1300" b="1" u="none" strike="noStrike">
                <a:solidFill>
                  <a:srgbClr val="000000"/>
                </a:solidFill>
                <a:effectLst/>
                <a:uFillTx/>
                <a:latin typeface="Comic Sans MS"/>
              </a:rPr>
              <a:t>La reconstruction</a:t>
            </a:r>
            <a:endParaRPr lang="fr-FR" sz="1300" b="0" u="none" strike="noStrike">
              <a:solidFill>
                <a:srgbClr val="000000"/>
              </a:solidFill>
              <a:effectLst/>
              <a:uFillTx/>
              <a:latin typeface="Arial"/>
            </a:endParaRPr>
          </a:p>
          <a:p>
            <a:pPr>
              <a:lnSpc>
                <a:spcPct val="100000"/>
              </a:lnSpc>
            </a:pPr>
            <a:r>
              <a:rPr lang="fr-FR" sz="1100" b="1" u="none" strike="noStrike">
                <a:solidFill>
                  <a:srgbClr val="000000"/>
                </a:solidFill>
                <a:effectLst/>
                <a:uFillTx/>
                <a:latin typeface="Comic Sans MS"/>
              </a:rPr>
              <a:t>- changement de style</a:t>
            </a:r>
            <a:endParaRPr lang="fr-FR" sz="1100" b="0" u="none" strike="noStrike">
              <a:solidFill>
                <a:srgbClr val="000000"/>
              </a:solidFill>
              <a:effectLst/>
              <a:uFillTx/>
              <a:latin typeface="Arial"/>
            </a:endParaRPr>
          </a:p>
          <a:p>
            <a:pPr>
              <a:lnSpc>
                <a:spcPct val="100000"/>
              </a:lnSpc>
            </a:pPr>
            <a:r>
              <a:rPr lang="fr-FR" sz="1100" b="1" u="none" strike="noStrike">
                <a:solidFill>
                  <a:srgbClr val="000000"/>
                </a:solidFill>
                <a:effectLst/>
                <a:uFillTx/>
                <a:latin typeface="Comic Sans MS"/>
              </a:rPr>
              <a:t>- logements d’urgence</a:t>
            </a:r>
            <a:endParaRPr lang="fr-FR" sz="1100" b="0" u="none" strike="noStrike">
              <a:solidFill>
                <a:srgbClr val="000000"/>
              </a:solidFill>
              <a:effectLst/>
              <a:uFillTx/>
              <a:latin typeface="Arial"/>
            </a:endParaRPr>
          </a:p>
          <a:p>
            <a:pPr>
              <a:lnSpc>
                <a:spcPct val="100000"/>
              </a:lnSpc>
            </a:pPr>
            <a:r>
              <a:rPr lang="fr-FR" sz="1100" b="1" u="none" strike="noStrike">
                <a:solidFill>
                  <a:srgbClr val="000000"/>
                </a:solidFill>
                <a:effectLst/>
                <a:uFillTx/>
                <a:latin typeface="Comic Sans MS"/>
              </a:rPr>
              <a:t>- taudis</a:t>
            </a:r>
            <a:endParaRPr lang="fr-FR" sz="1100" b="0" u="none" strike="noStrike">
              <a:solidFill>
                <a:srgbClr val="000000"/>
              </a:solidFill>
              <a:effectLst/>
              <a:uFillTx/>
              <a:latin typeface="Arial"/>
            </a:endParaRPr>
          </a:p>
          <a:p>
            <a:pPr>
              <a:lnSpc>
                <a:spcPct val="100000"/>
              </a:lnSpc>
            </a:pPr>
            <a:r>
              <a:rPr lang="fr-FR" sz="1300" b="1" u="none" strike="noStrike">
                <a:solidFill>
                  <a:srgbClr val="000000"/>
                </a:solidFill>
                <a:effectLst/>
                <a:uFillTx/>
                <a:latin typeface="Comic Sans MS"/>
              </a:rPr>
              <a:t>Un marché</a:t>
            </a:r>
            <a:r>
              <a:rPr lang="fr-FR" sz="1100" b="1" u="none" strike="noStrike">
                <a:solidFill>
                  <a:srgbClr val="000000"/>
                </a:solidFill>
                <a:effectLst/>
                <a:uFillTx/>
                <a:latin typeface="Comic Sans MS"/>
              </a:rPr>
              <a:t> : 1948 et 1963 / 2 fois par semaine</a:t>
            </a:r>
            <a:endParaRPr lang="fr-FR" sz="1100" b="0" u="none" strike="noStrike">
              <a:solidFill>
                <a:srgbClr val="000000"/>
              </a:solidFill>
              <a:effectLst/>
              <a:uFillTx/>
              <a:latin typeface="Arial"/>
            </a:endParaRPr>
          </a:p>
          <a:p>
            <a:pPr>
              <a:lnSpc>
                <a:spcPct val="100000"/>
              </a:lnSpc>
            </a:pPr>
            <a:endParaRPr lang="fr-FR" sz="1100" b="0" u="none" strike="noStrike">
              <a:solidFill>
                <a:srgbClr val="000000"/>
              </a:solidFill>
              <a:effectLst/>
              <a:uFillTx/>
              <a:latin typeface="Arial"/>
            </a:endParaRPr>
          </a:p>
          <a:p>
            <a:pPr>
              <a:lnSpc>
                <a:spcPct val="100000"/>
              </a:lnSpc>
            </a:pPr>
            <a:r>
              <a:rPr lang="fr-FR" sz="1300" b="1" u="none" strike="noStrike">
                <a:solidFill>
                  <a:srgbClr val="000000"/>
                </a:solidFill>
                <a:effectLst/>
                <a:uFillTx/>
                <a:latin typeface="Comic Sans MS"/>
              </a:rPr>
              <a:t>Qu’est-ce qui s’est passé après la guerre : la modernisation</a:t>
            </a:r>
            <a:endParaRPr lang="fr-FR" sz="1300" b="0" u="none" strike="noStrike">
              <a:solidFill>
                <a:srgbClr val="000000"/>
              </a:solidFill>
              <a:effectLst/>
              <a:uFillTx/>
              <a:latin typeface="Arial"/>
            </a:endParaRPr>
          </a:p>
          <a:p>
            <a:pPr>
              <a:lnSpc>
                <a:spcPct val="100000"/>
              </a:lnSpc>
            </a:pPr>
            <a:r>
              <a:rPr lang="fr-FR" sz="1100" b="1" u="none" strike="noStrike">
                <a:solidFill>
                  <a:srgbClr val="000000"/>
                </a:solidFill>
                <a:effectLst/>
                <a:uFillTx/>
                <a:latin typeface="Comic Sans MS"/>
              </a:rPr>
              <a:t>- tout-à-l’égout et goudronnage</a:t>
            </a:r>
            <a:endParaRPr lang="fr-FR" sz="1100" b="0" u="none" strike="noStrike">
              <a:solidFill>
                <a:srgbClr val="000000"/>
              </a:solidFill>
              <a:effectLst/>
              <a:uFillTx/>
              <a:latin typeface="Arial"/>
            </a:endParaRPr>
          </a:p>
          <a:p>
            <a:pPr>
              <a:lnSpc>
                <a:spcPct val="100000"/>
              </a:lnSpc>
            </a:pPr>
            <a:r>
              <a:rPr lang="fr-FR" sz="1100" b="1" u="none" strike="noStrike">
                <a:solidFill>
                  <a:srgbClr val="000000"/>
                </a:solidFill>
                <a:effectLst/>
                <a:uFillTx/>
                <a:latin typeface="Comic Sans MS"/>
              </a:rPr>
              <a:t>- voitures : garages</a:t>
            </a:r>
            <a:endParaRPr lang="fr-FR" sz="1100" b="0" u="none" strike="noStrike">
              <a:solidFill>
                <a:srgbClr val="000000"/>
              </a:solidFill>
              <a:effectLst/>
              <a:uFillTx/>
              <a:latin typeface="Arial"/>
            </a:endParaRPr>
          </a:p>
          <a:p>
            <a:pPr>
              <a:lnSpc>
                <a:spcPct val="100000"/>
              </a:lnSpc>
            </a:pPr>
            <a:r>
              <a:rPr lang="fr-FR" sz="1100" b="1" u="none" strike="noStrike">
                <a:solidFill>
                  <a:srgbClr val="000000"/>
                </a:solidFill>
                <a:effectLst/>
                <a:uFillTx/>
                <a:latin typeface="Comic Sans MS"/>
              </a:rPr>
              <a:t>- agrandissement et équipement en appareil électroménagers</a:t>
            </a:r>
            <a:endParaRPr lang="fr-FR" sz="1100" b="0" u="none" strike="noStrike">
              <a:solidFill>
                <a:srgbClr val="000000"/>
              </a:solidFill>
              <a:effectLst/>
              <a:uFillTx/>
              <a:latin typeface="Arial"/>
            </a:endParaRPr>
          </a:p>
          <a:p>
            <a:pPr>
              <a:lnSpc>
                <a:spcPct val="100000"/>
              </a:lnSpc>
            </a:pPr>
            <a:endParaRPr lang="fr-FR" sz="1100" b="0" u="none" strike="noStrike">
              <a:solidFill>
                <a:srgbClr val="000000"/>
              </a:solidFill>
              <a:effectLst/>
              <a:uFillTx/>
              <a:latin typeface="Arial"/>
            </a:endParaRPr>
          </a:p>
          <a:p>
            <a:pPr>
              <a:lnSpc>
                <a:spcPct val="100000"/>
              </a:lnSpc>
            </a:pPr>
            <a:r>
              <a:rPr lang="fr-FR" sz="1300" b="1" u="none" strike="noStrike">
                <a:solidFill>
                  <a:srgbClr val="000000"/>
                </a:solidFill>
                <a:effectLst/>
                <a:uFillTx/>
                <a:latin typeface="Comic Sans MS"/>
              </a:rPr>
              <a:t>Aujourd’hui ; le quartier a-t’il changé ?</a:t>
            </a:r>
            <a:endParaRPr lang="fr-FR" sz="1300" b="0" u="none" strike="noStrike">
              <a:solidFill>
                <a:srgbClr val="000000"/>
              </a:solidFill>
              <a:effectLst/>
              <a:uFillTx/>
              <a:latin typeface="Arial"/>
            </a:endParaRPr>
          </a:p>
          <a:p>
            <a:pPr>
              <a:lnSpc>
                <a:spcPct val="100000"/>
              </a:lnSpc>
            </a:pPr>
            <a:r>
              <a:rPr lang="fr-FR" sz="1100" b="1" u="none" strike="noStrike">
                <a:solidFill>
                  <a:srgbClr val="000000"/>
                </a:solidFill>
                <a:effectLst/>
                <a:uFillTx/>
                <a:latin typeface="Comic Sans MS"/>
              </a:rPr>
              <a:t>- agrandissements, voitures</a:t>
            </a:r>
            <a:endParaRPr lang="fr-FR" sz="1100" b="0" u="none" strike="noStrike">
              <a:solidFill>
                <a:srgbClr val="000000"/>
              </a:solidFill>
              <a:effectLst/>
              <a:uFillTx/>
              <a:latin typeface="Arial"/>
            </a:endParaRPr>
          </a:p>
          <a:p>
            <a:pPr>
              <a:lnSpc>
                <a:spcPct val="100000"/>
              </a:lnSpc>
            </a:pPr>
            <a:r>
              <a:rPr lang="fr-FR" sz="1100" b="1" u="none" strike="noStrike">
                <a:solidFill>
                  <a:srgbClr val="000000"/>
                </a:solidFill>
                <a:effectLst/>
                <a:uFillTx/>
                <a:latin typeface="Comic Sans MS"/>
              </a:rPr>
              <a:t>- changement des professions des habitants</a:t>
            </a:r>
            <a:endParaRPr lang="fr-FR" sz="1100" b="0" u="none" strike="noStrike">
              <a:solidFill>
                <a:srgbClr val="000000"/>
              </a:solidFill>
              <a:effectLst/>
              <a:uFillTx/>
              <a:latin typeface="Arial"/>
            </a:endParaRPr>
          </a:p>
          <a:p>
            <a:pPr>
              <a:lnSpc>
                <a:spcPct val="100000"/>
              </a:lnSpc>
            </a:pPr>
            <a:r>
              <a:rPr lang="fr-FR" sz="1100" b="1" u="none" strike="noStrike">
                <a:solidFill>
                  <a:srgbClr val="000000"/>
                </a:solidFill>
                <a:effectLst/>
                <a:uFillTx/>
                <a:latin typeface="Comic Sans MS"/>
              </a:rPr>
              <a:t>- toutes les parcelles sont bâties</a:t>
            </a:r>
            <a:endParaRPr lang="fr-FR" sz="1100" b="0" u="none" strike="noStrike">
              <a:solidFill>
                <a:srgbClr val="000000"/>
              </a:solidFill>
              <a:effectLst/>
              <a:uFillTx/>
              <a:latin typeface="Arial"/>
            </a:endParaRPr>
          </a:p>
          <a:p>
            <a:pPr>
              <a:lnSpc>
                <a:spcPct val="100000"/>
              </a:lnSpc>
            </a:pPr>
            <a:endParaRPr lang="fr-FR" sz="1100" b="0" u="none" strike="noStrike">
              <a:solidFill>
                <a:srgbClr val="000000"/>
              </a:solidFill>
              <a:effectLst/>
              <a:uFillTx/>
              <a:latin typeface="Arial"/>
            </a:endParaRPr>
          </a:p>
          <a:p>
            <a:pPr>
              <a:lnSpc>
                <a:spcPct val="100000"/>
              </a:lnSpc>
            </a:pPr>
            <a:r>
              <a:rPr lang="fr-FR" sz="1300" b="1" u="none" strike="noStrike">
                <a:solidFill>
                  <a:srgbClr val="000000"/>
                </a:solidFill>
                <a:effectLst/>
                <a:uFillTx/>
                <a:latin typeface="Comic Sans MS"/>
              </a:rPr>
              <a:t>Qu’est devenu le 43 è RA ?</a:t>
            </a:r>
            <a:endParaRPr lang="fr-FR" sz="1300" b="0" u="none" strike="noStrike">
              <a:solidFill>
                <a:srgbClr val="000000"/>
              </a:solidFill>
              <a:effectLst/>
              <a:uFillTx/>
              <a:latin typeface="Arial"/>
            </a:endParaRPr>
          </a:p>
          <a:p>
            <a:pPr>
              <a:lnSpc>
                <a:spcPct val="100000"/>
              </a:lnSpc>
            </a:pPr>
            <a:r>
              <a:rPr lang="fr-FR" sz="1100" b="1" u="none" strike="noStrike">
                <a:solidFill>
                  <a:srgbClr val="000000"/>
                </a:solidFill>
                <a:effectLst/>
                <a:uFillTx/>
                <a:latin typeface="Comic Sans MS"/>
              </a:rPr>
              <a:t>- polyclinique</a:t>
            </a:r>
            <a:endParaRPr lang="fr-FR" sz="1100" b="0" u="none" strike="noStrike">
              <a:solidFill>
                <a:srgbClr val="000000"/>
              </a:solidFill>
              <a:effectLst/>
              <a:uFillTx/>
              <a:latin typeface="Arial"/>
            </a:endParaRPr>
          </a:p>
          <a:p>
            <a:pPr>
              <a:lnSpc>
                <a:spcPct val="100000"/>
              </a:lnSpc>
            </a:pPr>
            <a:r>
              <a:rPr lang="fr-FR" sz="1100" b="1" u="none" strike="noStrike">
                <a:solidFill>
                  <a:srgbClr val="000000"/>
                </a:solidFill>
                <a:effectLst/>
                <a:uFillTx/>
                <a:latin typeface="Comic Sans MS"/>
              </a:rPr>
              <a:t>- logements</a:t>
            </a:r>
            <a:endParaRPr lang="fr-FR" sz="1100" b="0" u="none" strike="noStrike">
              <a:solidFill>
                <a:srgbClr val="000000"/>
              </a:solidFill>
              <a:effectLst/>
              <a:uFillTx/>
              <a:latin typeface="Arial"/>
            </a:endParaRPr>
          </a:p>
          <a:p>
            <a:pPr>
              <a:lnSpc>
                <a:spcPct val="100000"/>
              </a:lnSpc>
            </a:pPr>
            <a:r>
              <a:rPr lang="fr-FR" sz="1100" b="1" u="none" strike="noStrike">
                <a:solidFill>
                  <a:srgbClr val="000000"/>
                </a:solidFill>
                <a:effectLst/>
                <a:uFillTx/>
                <a:latin typeface="Comic Sans MS"/>
              </a:rPr>
              <a:t>- parc Claude Decaen</a:t>
            </a:r>
            <a:endParaRPr lang="fr-FR" sz="1100" b="0" u="none" strike="noStrike">
              <a:solidFill>
                <a:srgbClr val="000000"/>
              </a:solidFill>
              <a:effectLst/>
              <a:uFillTx/>
              <a:latin typeface="Arial"/>
            </a:endParaRPr>
          </a:p>
          <a:p>
            <a:pPr>
              <a:lnSpc>
                <a:spcPct val="100000"/>
              </a:lnSpc>
            </a:pPr>
            <a:r>
              <a:rPr lang="fr-FR" sz="1100" b="1" u="none" strike="noStrike">
                <a:solidFill>
                  <a:srgbClr val="000000"/>
                </a:solidFill>
                <a:effectLst/>
                <a:uFillTx/>
                <a:latin typeface="Comic Sans MS"/>
              </a:rPr>
              <a:t>- gendarmerie</a:t>
            </a:r>
            <a:endParaRPr lang="fr-FR" sz="1100" b="0" u="none" strike="noStrike">
              <a:solidFill>
                <a:srgbClr val="000000"/>
              </a:solidFill>
              <a:effectLst/>
              <a:uFillTx/>
              <a:latin typeface="Arial"/>
            </a:endParaRPr>
          </a:p>
          <a:p>
            <a:pPr>
              <a:lnSpc>
                <a:spcPct val="100000"/>
              </a:lnSpc>
            </a:pPr>
            <a:r>
              <a:rPr lang="fr-FR" sz="1300" b="1" u="none" strike="noStrike">
                <a:solidFill>
                  <a:srgbClr val="000000"/>
                </a:solidFill>
                <a:effectLst/>
                <a:uFillTx/>
                <a:latin typeface="Comic Sans MS"/>
              </a:rPr>
              <a:t>Mais toujours de la verdure, des petites maisons : « on se croirait à la campagne »</a:t>
            </a:r>
            <a:r>
              <a:rPr lang="fr-FR" sz="1800" b="1" u="none" strike="noStrike">
                <a:solidFill>
                  <a:srgbClr val="000000"/>
                </a:solidFill>
                <a:effectLst/>
                <a:uFillTx/>
                <a:latin typeface="Comic Sans MS"/>
              </a:rPr>
              <a:t> </a:t>
            </a:r>
            <a:endParaRPr lang="fr-FR" sz="1800" b="0" u="none" strike="noStrike">
              <a:solidFill>
                <a:srgbClr val="000000"/>
              </a:solidFill>
              <a:effectLst/>
              <a:uFillTx/>
              <a:latin typeface="Arial"/>
            </a:endParaRPr>
          </a:p>
          <a:p>
            <a:pPr>
              <a:lnSpc>
                <a:spcPct val="100000"/>
              </a:lnSpc>
            </a:pPr>
            <a:r>
              <a:rPr lang="fr-FR" sz="1100" b="1" u="none" strike="noStrike">
                <a:solidFill>
                  <a:srgbClr val="000000"/>
                </a:solidFill>
                <a:effectLst/>
                <a:uFillTx/>
                <a:latin typeface="Comic Sans MS"/>
              </a:rPr>
              <a:t>- On va à l’école ou faire ses courses à pied.</a:t>
            </a:r>
            <a:endParaRPr lang="fr-FR" sz="1100" b="0" u="none" strike="noStrike">
              <a:solidFill>
                <a:srgbClr val="000000"/>
              </a:solidFill>
              <a:effectLst/>
              <a:uFillTx/>
              <a:latin typeface="Arial"/>
            </a:endParaRPr>
          </a:p>
          <a:p>
            <a:pPr>
              <a:lnSpc>
                <a:spcPct val="100000"/>
              </a:lnSpc>
            </a:pPr>
            <a:r>
              <a:rPr lang="fr-FR" sz="1100" b="0" u="none" strike="noStrike">
                <a:solidFill>
                  <a:srgbClr val="000000"/>
                </a:solidFill>
                <a:effectLst/>
                <a:uFillTx/>
                <a:latin typeface="Arial"/>
                <a:ea typeface="Microsoft YaHei"/>
              </a:rPr>
              <a:t>- On est près des écoles jusqu’au lycée, du centre ville, de la gare, du marché, du parc Claude Decaen, de </a:t>
            </a:r>
            <a:r>
              <a:rPr lang="fr-FR" sz="1100" b="1" u="none" strike="noStrike">
                <a:solidFill>
                  <a:srgbClr val="000000"/>
                </a:solidFill>
                <a:effectLst/>
                <a:uFillTx/>
                <a:latin typeface="Comic Sans MS"/>
              </a:rPr>
              <a:t> </a:t>
            </a:r>
            <a:r>
              <a:rPr lang="fr-FR" sz="1100" b="0" u="none" strike="noStrike">
                <a:solidFill>
                  <a:srgbClr val="000000"/>
                </a:solidFill>
                <a:effectLst/>
                <a:uFillTx/>
                <a:latin typeface="Comic Sans MS"/>
              </a:rPr>
              <a:t>la polyclinique,...</a:t>
            </a:r>
            <a:endParaRPr lang="fr-FR" sz="1100" b="0" u="none" strike="noStrike">
              <a:solidFill>
                <a:srgbClr val="000000"/>
              </a:solidFill>
              <a:effectLst/>
              <a:uFillTx/>
              <a:latin typeface="Arial"/>
            </a:endParaRPr>
          </a:p>
          <a:p>
            <a:pPr>
              <a:lnSpc>
                <a:spcPct val="100000"/>
              </a:lnSpc>
            </a:pPr>
            <a:endParaRPr lang="fr-FR" sz="1100" b="0" u="none" strike="noStrike">
              <a:solidFill>
                <a:srgbClr val="000000"/>
              </a:solidFill>
              <a:effectLst/>
              <a:uFillTx/>
              <a:latin typeface="Arial"/>
            </a:endParaRPr>
          </a:p>
          <a:p>
            <a:pPr>
              <a:lnSpc>
                <a:spcPct val="100000"/>
              </a:lnSpc>
            </a:pPr>
            <a:endParaRPr lang="fr-FR" sz="1100" b="0" u="none" strike="noStrik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pSp>
        <p:nvGrpSpPr>
          <p:cNvPr id="15" name=""/>
          <p:cNvGrpSpPr/>
          <p:nvPr/>
        </p:nvGrpSpPr>
        <p:grpSpPr>
          <a:xfrm>
            <a:off x="-25560" y="-105120"/>
            <a:ext cx="10277280" cy="5744520"/>
            <a:chOff x="-25560" y="-105120"/>
            <a:chExt cx="10277280" cy="5744520"/>
          </a:xfrm>
        </p:grpSpPr>
        <p:pic>
          <p:nvPicPr>
            <p:cNvPr id="16" name=""/>
            <p:cNvPicPr/>
            <p:nvPr/>
          </p:nvPicPr>
          <p:blipFill>
            <a:blip r:embed="rId1"/>
            <a:srcRect l="0" t="7690" r="0" b="0"/>
            <a:stretch/>
          </p:blipFill>
          <p:spPr>
            <a:xfrm>
              <a:off x="-25560" y="-105120"/>
              <a:ext cx="10277280" cy="5744520"/>
            </a:xfrm>
            <a:prstGeom prst="rect">
              <a:avLst/>
            </a:prstGeom>
            <a:noFill/>
            <a:ln w="0">
              <a:noFill/>
            </a:ln>
          </p:spPr>
        </p:pic>
        <p:sp>
          <p:nvSpPr>
            <p:cNvPr id="17" name=""/>
            <p:cNvSpPr txBox="1"/>
            <p:nvPr/>
          </p:nvSpPr>
          <p:spPr>
            <a:xfrm>
              <a:off x="9734400" y="149400"/>
              <a:ext cx="455040" cy="602280"/>
            </a:xfrm>
            <a:prstGeom prst="rect">
              <a:avLst/>
            </a:prstGeom>
            <a:noFill/>
            <a:ln w="0">
              <a:noFill/>
            </a:ln>
          </p:spPr>
          <p:txBody>
            <a:bodyPr lIns="90000" rIns="90000" tIns="45000" bIns="45000" anchor="t">
              <a:spAutoFit/>
            </a:bodyPr>
            <a:p>
              <a:r>
                <a:rPr lang="fr-FR" sz="3600" b="1" u="none" strike="noStrike">
                  <a:solidFill>
                    <a:srgbClr val="ffffff"/>
                  </a:solidFill>
                  <a:effectLst/>
                  <a:uFillTx/>
                  <a:latin typeface="Arial"/>
                </a:rPr>
                <a:t>1</a:t>
              </a:r>
              <a:endParaRPr lang="fr-FR" sz="3600" b="0" u="none" strike="noStrike">
                <a:solidFill>
                  <a:srgbClr val="000000"/>
                </a:solidFill>
                <a:effectLst/>
                <a:uFillTx/>
                <a:latin typeface="Arial"/>
              </a:endParaRPr>
            </a:p>
          </p:txBody>
        </p:sp>
      </p:gr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8" name=""/>
          <p:cNvPicPr/>
          <p:nvPr/>
        </p:nvPicPr>
        <p:blipFill>
          <a:blip r:embed="rId1"/>
          <a:stretch/>
        </p:blipFill>
        <p:spPr>
          <a:xfrm>
            <a:off x="431280" y="0"/>
            <a:ext cx="9218160" cy="5669640"/>
          </a:xfrm>
          <a:prstGeom prst="rect">
            <a:avLst/>
          </a:prstGeom>
          <a:noFill/>
          <a:ln w="0">
            <a:noFill/>
          </a:ln>
        </p:spPr>
      </p:pic>
      <p:sp>
        <p:nvSpPr>
          <p:cNvPr id="19" name=""/>
          <p:cNvSpPr txBox="1"/>
          <p:nvPr/>
        </p:nvSpPr>
        <p:spPr>
          <a:xfrm>
            <a:off x="9552600" y="74880"/>
            <a:ext cx="636840" cy="657360"/>
          </a:xfrm>
          <a:prstGeom prst="rect">
            <a:avLst/>
          </a:prstGeom>
          <a:noFill/>
          <a:ln w="0">
            <a:noFill/>
          </a:ln>
        </p:spPr>
        <p:txBody>
          <a:bodyPr lIns="90000" rIns="90000" tIns="45000" bIns="45000" anchor="t">
            <a:spAutoFit/>
          </a:bodyPr>
          <a:p>
            <a:r>
              <a:rPr lang="fr-FR" sz="4000" b="1" u="none" strike="noStrike">
                <a:solidFill>
                  <a:srgbClr val="000000"/>
                </a:solidFill>
                <a:effectLst/>
                <a:uFillTx/>
                <a:latin typeface="Arial"/>
              </a:rPr>
              <a:t>2</a:t>
            </a:r>
            <a:r>
              <a:rPr lang="fr-FR" sz="2200" b="1" u="none" strike="noStrike">
                <a:solidFill>
                  <a:srgbClr val="000000"/>
                </a:solidFill>
                <a:effectLst/>
                <a:uFillTx/>
                <a:latin typeface="Arial"/>
              </a:rPr>
              <a:t> </a:t>
            </a:r>
            <a:endParaRPr lang="fr-FR" sz="2200" b="0" u="none" strike="noStrik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0" name=""/>
          <p:cNvPicPr/>
          <p:nvPr/>
        </p:nvPicPr>
        <p:blipFill>
          <a:blip r:embed="rId1"/>
          <a:srcRect l="0" t="0" r="2558" b="0"/>
          <a:stretch/>
        </p:blipFill>
        <p:spPr>
          <a:xfrm>
            <a:off x="545760" y="0"/>
            <a:ext cx="8938800" cy="5669640"/>
          </a:xfrm>
          <a:prstGeom prst="rect">
            <a:avLst/>
          </a:prstGeom>
          <a:noFill/>
          <a:ln w="0">
            <a:noFill/>
          </a:ln>
        </p:spPr>
      </p:pic>
      <p:sp>
        <p:nvSpPr>
          <p:cNvPr id="21" name=""/>
          <p:cNvSpPr txBox="1"/>
          <p:nvPr/>
        </p:nvSpPr>
        <p:spPr>
          <a:xfrm>
            <a:off x="9552600" y="74880"/>
            <a:ext cx="636840" cy="657360"/>
          </a:xfrm>
          <a:prstGeom prst="rect">
            <a:avLst/>
          </a:prstGeom>
          <a:noFill/>
          <a:ln w="0">
            <a:noFill/>
          </a:ln>
        </p:spPr>
        <p:txBody>
          <a:bodyPr lIns="90000" rIns="90000" tIns="45000" bIns="45000" anchor="t">
            <a:spAutoFit/>
          </a:bodyPr>
          <a:p>
            <a:r>
              <a:rPr lang="fr-FR" sz="4000" b="1" u="none" strike="noStrike">
                <a:solidFill>
                  <a:srgbClr val="000000"/>
                </a:solidFill>
                <a:effectLst/>
                <a:uFillTx/>
                <a:latin typeface="Arial"/>
              </a:rPr>
              <a:t>3</a:t>
            </a:r>
            <a:r>
              <a:rPr lang="fr-FR" sz="2200" b="1" u="none" strike="noStrike">
                <a:solidFill>
                  <a:srgbClr val="000000"/>
                </a:solidFill>
                <a:effectLst/>
                <a:uFillTx/>
                <a:latin typeface="Arial"/>
              </a:rPr>
              <a:t> </a:t>
            </a:r>
            <a:endParaRPr lang="fr-FR" sz="2200" b="0" u="none" strike="noStrik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2" name=""/>
          <p:cNvPicPr/>
          <p:nvPr/>
        </p:nvPicPr>
        <p:blipFill>
          <a:blip r:embed="rId1"/>
          <a:srcRect l="0" t="0" r="0" b="7423"/>
          <a:stretch/>
        </p:blipFill>
        <p:spPr>
          <a:xfrm>
            <a:off x="16560" y="18360"/>
            <a:ext cx="10074960" cy="5651640"/>
          </a:xfrm>
          <a:prstGeom prst="rect">
            <a:avLst/>
          </a:prstGeom>
          <a:noFill/>
          <a:ln w="0">
            <a:noFill/>
          </a:ln>
        </p:spPr>
      </p:pic>
      <p:sp>
        <p:nvSpPr>
          <p:cNvPr id="23" name=""/>
          <p:cNvSpPr txBox="1"/>
          <p:nvPr/>
        </p:nvSpPr>
        <p:spPr>
          <a:xfrm>
            <a:off x="9461160" y="91080"/>
            <a:ext cx="818640" cy="969840"/>
          </a:xfrm>
          <a:prstGeom prst="rect">
            <a:avLst/>
          </a:prstGeom>
          <a:noFill/>
          <a:ln w="0">
            <a:noFill/>
          </a:ln>
        </p:spPr>
        <p:txBody>
          <a:bodyPr lIns="90000" rIns="90000" tIns="45000" bIns="45000" anchor="t">
            <a:spAutoFit/>
          </a:bodyPr>
          <a:p>
            <a:r>
              <a:rPr lang="fr-FR" sz="4000" b="1" u="none" strike="noStrike">
                <a:solidFill>
                  <a:srgbClr val="000000"/>
                </a:solidFill>
                <a:effectLst/>
                <a:uFillTx/>
                <a:latin typeface="Arial"/>
              </a:rPr>
              <a:t>4 </a:t>
            </a:r>
            <a:endParaRPr lang="fr-FR" sz="4000" b="0" u="none" strike="noStrike">
              <a:solidFill>
                <a:srgbClr val="000000"/>
              </a:solidFill>
              <a:effectLst/>
              <a:uFillTx/>
              <a:latin typeface="Arial"/>
            </a:endParaRPr>
          </a:p>
          <a:p>
            <a:endParaRPr lang="fr-FR" sz="2200" b="0" u="none" strike="noStrik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pSp>
        <p:nvGrpSpPr>
          <p:cNvPr id="24" name=""/>
          <p:cNvGrpSpPr/>
          <p:nvPr/>
        </p:nvGrpSpPr>
        <p:grpSpPr>
          <a:xfrm>
            <a:off x="20160" y="0"/>
            <a:ext cx="10351080" cy="5670000"/>
            <a:chOff x="20160" y="0"/>
            <a:chExt cx="10351080" cy="5670000"/>
          </a:xfrm>
        </p:grpSpPr>
        <p:pic>
          <p:nvPicPr>
            <p:cNvPr id="25" name=""/>
            <p:cNvPicPr/>
            <p:nvPr/>
          </p:nvPicPr>
          <p:blipFill>
            <a:blip r:embed="rId1"/>
            <a:srcRect l="0" t="0" r="0" b="8736"/>
            <a:stretch/>
          </p:blipFill>
          <p:spPr>
            <a:xfrm>
              <a:off x="20160" y="0"/>
              <a:ext cx="10102680" cy="5670000"/>
            </a:xfrm>
            <a:prstGeom prst="rect">
              <a:avLst/>
            </a:prstGeom>
            <a:noFill/>
            <a:ln w="0">
              <a:noFill/>
            </a:ln>
          </p:spPr>
        </p:pic>
        <p:sp>
          <p:nvSpPr>
            <p:cNvPr id="26" name=""/>
            <p:cNvSpPr txBox="1"/>
            <p:nvPr/>
          </p:nvSpPr>
          <p:spPr>
            <a:xfrm>
              <a:off x="9643320" y="126360"/>
              <a:ext cx="727920" cy="657360"/>
            </a:xfrm>
            <a:prstGeom prst="rect">
              <a:avLst/>
            </a:prstGeom>
            <a:noFill/>
            <a:ln w="0">
              <a:noFill/>
            </a:ln>
          </p:spPr>
          <p:txBody>
            <a:bodyPr lIns="90000" rIns="90000" tIns="45000" bIns="45000" anchor="t">
              <a:spAutoFit/>
            </a:bodyPr>
            <a:p>
              <a:r>
                <a:rPr lang="fr-FR" sz="4000" b="1" u="none" strike="noStrike">
                  <a:solidFill>
                    <a:srgbClr val="000000"/>
                  </a:solidFill>
                  <a:effectLst/>
                  <a:uFillTx/>
                  <a:latin typeface="Arial"/>
                </a:rPr>
                <a:t>5</a:t>
              </a:r>
              <a:endParaRPr lang="fr-FR" sz="4000" b="0" u="none" strike="noStrike">
                <a:solidFill>
                  <a:srgbClr val="000000"/>
                </a:solidFill>
                <a:effectLst/>
                <a:uFillTx/>
                <a:latin typeface="Arial"/>
              </a:endParaRPr>
            </a:p>
          </p:txBody>
        </p:sp>
      </p:gr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pSp>
        <p:nvGrpSpPr>
          <p:cNvPr id="27" name=""/>
          <p:cNvGrpSpPr/>
          <p:nvPr/>
        </p:nvGrpSpPr>
        <p:grpSpPr>
          <a:xfrm>
            <a:off x="-272880" y="0"/>
            <a:ext cx="10716840" cy="5937840"/>
            <a:chOff x="-272880" y="0"/>
            <a:chExt cx="10716840" cy="5937840"/>
          </a:xfrm>
        </p:grpSpPr>
        <p:pic>
          <p:nvPicPr>
            <p:cNvPr id="28" name=""/>
            <p:cNvPicPr/>
            <p:nvPr/>
          </p:nvPicPr>
          <p:blipFill>
            <a:blip r:embed="rId1"/>
            <a:srcRect l="0" t="6479" r="0" b="0"/>
            <a:stretch/>
          </p:blipFill>
          <p:spPr>
            <a:xfrm>
              <a:off x="2183400" y="99720"/>
              <a:ext cx="5640480" cy="5649840"/>
            </a:xfrm>
            <a:prstGeom prst="rect">
              <a:avLst/>
            </a:prstGeom>
            <a:noFill/>
            <a:ln w="0">
              <a:noFill/>
            </a:ln>
          </p:spPr>
        </p:pic>
        <p:sp>
          <p:nvSpPr>
            <p:cNvPr id="29" name=""/>
            <p:cNvSpPr txBox="1"/>
            <p:nvPr/>
          </p:nvSpPr>
          <p:spPr>
            <a:xfrm>
              <a:off x="-272880" y="3062520"/>
              <a:ext cx="3002040" cy="715320"/>
            </a:xfrm>
            <a:prstGeom prst="rect">
              <a:avLst/>
            </a:prstGeom>
            <a:noFill/>
            <a:ln w="0">
              <a:noFill/>
            </a:ln>
          </p:spPr>
          <p:txBody>
            <a:bodyPr lIns="90000" rIns="90000" tIns="45000" bIns="45000" anchor="t">
              <a:spAutoFit/>
            </a:bodyPr>
            <a:p>
              <a:r>
                <a:rPr lang="fr-FR" sz="2200" b="1" u="none" strike="noStrike">
                  <a:solidFill>
                    <a:srgbClr val="000000"/>
                  </a:solidFill>
                  <a:effectLst/>
                  <a:uFillTx/>
                  <a:latin typeface="Arial"/>
                </a:rPr>
                <a:t>3 – Rue de Falaise</a:t>
              </a:r>
              <a:endParaRPr lang="fr-FR" sz="2200" b="0" u="none" strike="noStrike">
                <a:solidFill>
                  <a:srgbClr val="000000"/>
                </a:solidFill>
                <a:effectLst/>
                <a:uFillTx/>
                <a:latin typeface="Arial"/>
              </a:endParaRPr>
            </a:p>
            <a:p>
              <a:endParaRPr lang="fr-FR" sz="2200" b="0" u="none" strike="noStrike">
                <a:solidFill>
                  <a:srgbClr val="000000"/>
                </a:solidFill>
                <a:effectLst/>
                <a:uFillTx/>
                <a:latin typeface="Arial"/>
              </a:endParaRPr>
            </a:p>
          </p:txBody>
        </p:sp>
        <p:sp>
          <p:nvSpPr>
            <p:cNvPr id="30" name=""/>
            <p:cNvSpPr txBox="1"/>
            <p:nvPr/>
          </p:nvSpPr>
          <p:spPr>
            <a:xfrm>
              <a:off x="-270720" y="982080"/>
              <a:ext cx="3002040" cy="402840"/>
            </a:xfrm>
            <a:prstGeom prst="rect">
              <a:avLst/>
            </a:prstGeom>
            <a:noFill/>
            <a:ln w="0">
              <a:noFill/>
            </a:ln>
          </p:spPr>
          <p:txBody>
            <a:bodyPr lIns="90000" rIns="90000" tIns="45000" bIns="45000" anchor="t">
              <a:spAutoFit/>
            </a:bodyPr>
            <a:p>
              <a:r>
                <a:rPr lang="fr-FR" sz="2200" b="1" u="none" strike="noStrike">
                  <a:solidFill>
                    <a:srgbClr val="000000"/>
                  </a:solidFill>
                  <a:effectLst/>
                  <a:uFillTx/>
                  <a:latin typeface="Arial"/>
                </a:rPr>
                <a:t>2 – Boulevard Leroy</a:t>
              </a:r>
              <a:endParaRPr lang="fr-FR" sz="2200" b="0" u="none" strike="noStrike">
                <a:solidFill>
                  <a:srgbClr val="000000"/>
                </a:solidFill>
                <a:effectLst/>
                <a:uFillTx/>
                <a:latin typeface="Arial"/>
              </a:endParaRPr>
            </a:p>
          </p:txBody>
        </p:sp>
        <p:sp>
          <p:nvSpPr>
            <p:cNvPr id="31" name=""/>
            <p:cNvSpPr txBox="1"/>
            <p:nvPr/>
          </p:nvSpPr>
          <p:spPr>
            <a:xfrm>
              <a:off x="7441920" y="1009080"/>
              <a:ext cx="3002040" cy="402840"/>
            </a:xfrm>
            <a:prstGeom prst="rect">
              <a:avLst/>
            </a:prstGeom>
            <a:noFill/>
            <a:ln w="0">
              <a:noFill/>
            </a:ln>
          </p:spPr>
          <p:txBody>
            <a:bodyPr lIns="90000" rIns="90000" tIns="45000" bIns="45000" anchor="t">
              <a:spAutoFit/>
            </a:bodyPr>
            <a:p>
              <a:r>
                <a:rPr lang="fr-FR" sz="2200" b="1" u="none" strike="noStrike">
                  <a:solidFill>
                    <a:srgbClr val="000000"/>
                  </a:solidFill>
                  <a:effectLst/>
                  <a:uFillTx/>
                  <a:latin typeface="Arial"/>
                </a:rPr>
                <a:t>1 - Place du marché</a:t>
              </a:r>
              <a:endParaRPr lang="fr-FR" sz="2200" b="0" u="none" strike="noStrike">
                <a:solidFill>
                  <a:srgbClr val="000000"/>
                </a:solidFill>
                <a:effectLst/>
                <a:uFillTx/>
                <a:latin typeface="Arial"/>
              </a:endParaRPr>
            </a:p>
          </p:txBody>
        </p:sp>
        <p:sp>
          <p:nvSpPr>
            <p:cNvPr id="32" name=""/>
            <p:cNvSpPr txBox="1"/>
            <p:nvPr/>
          </p:nvSpPr>
          <p:spPr>
            <a:xfrm>
              <a:off x="0" y="5222520"/>
              <a:ext cx="3002040" cy="715320"/>
            </a:xfrm>
            <a:prstGeom prst="rect">
              <a:avLst/>
            </a:prstGeom>
            <a:noFill/>
            <a:ln w="0">
              <a:noFill/>
            </a:ln>
          </p:spPr>
          <p:txBody>
            <a:bodyPr lIns="90000" rIns="90000" tIns="45000" bIns="45000" anchor="t">
              <a:spAutoFit/>
            </a:bodyPr>
            <a:p>
              <a:r>
                <a:rPr lang="fr-FR" sz="2200" b="1" u="none" strike="noStrike">
                  <a:solidFill>
                    <a:srgbClr val="000000"/>
                  </a:solidFill>
                  <a:effectLst/>
                  <a:uFillTx/>
                  <a:latin typeface="Arial"/>
                </a:rPr>
                <a:t>5 – avenue Guynemer</a:t>
              </a:r>
              <a:endParaRPr lang="fr-FR" sz="2200" b="0" u="none" strike="noStrike">
                <a:solidFill>
                  <a:srgbClr val="000000"/>
                </a:solidFill>
                <a:effectLst/>
                <a:uFillTx/>
                <a:latin typeface="Arial"/>
              </a:endParaRPr>
            </a:p>
          </p:txBody>
        </p:sp>
        <p:pic>
          <p:nvPicPr>
            <p:cNvPr id="33" name=""/>
            <p:cNvPicPr/>
            <p:nvPr/>
          </p:nvPicPr>
          <p:blipFill>
            <a:blip r:embed="rId2"/>
            <a:stretch/>
          </p:blipFill>
          <p:spPr>
            <a:xfrm>
              <a:off x="0" y="0"/>
              <a:ext cx="1577160" cy="969840"/>
            </a:xfrm>
            <a:prstGeom prst="rect">
              <a:avLst/>
            </a:prstGeom>
            <a:noFill/>
            <a:ln w="0">
              <a:noFill/>
            </a:ln>
          </p:spPr>
        </p:pic>
        <p:pic>
          <p:nvPicPr>
            <p:cNvPr id="34" name=""/>
            <p:cNvPicPr/>
            <p:nvPr/>
          </p:nvPicPr>
          <p:blipFill>
            <a:blip r:embed="rId3"/>
            <a:srcRect l="0" t="0" r="2558" b="0"/>
            <a:stretch/>
          </p:blipFill>
          <p:spPr>
            <a:xfrm>
              <a:off x="0" y="1939680"/>
              <a:ext cx="1763640" cy="1118520"/>
            </a:xfrm>
            <a:prstGeom prst="rect">
              <a:avLst/>
            </a:prstGeom>
            <a:noFill/>
            <a:ln w="0">
              <a:noFill/>
            </a:ln>
          </p:spPr>
        </p:pic>
        <p:pic>
          <p:nvPicPr>
            <p:cNvPr id="35" name=""/>
            <p:cNvPicPr/>
            <p:nvPr/>
          </p:nvPicPr>
          <p:blipFill>
            <a:blip r:embed="rId4"/>
            <a:srcRect l="0" t="0" r="0" b="8736"/>
            <a:stretch/>
          </p:blipFill>
          <p:spPr>
            <a:xfrm>
              <a:off x="48960" y="3953520"/>
              <a:ext cx="1861560" cy="1044720"/>
            </a:xfrm>
            <a:prstGeom prst="rect">
              <a:avLst/>
            </a:prstGeom>
            <a:noFill/>
            <a:ln w="0">
              <a:noFill/>
            </a:ln>
          </p:spPr>
        </p:pic>
        <p:pic>
          <p:nvPicPr>
            <p:cNvPr id="36" name=""/>
            <p:cNvPicPr/>
            <p:nvPr/>
          </p:nvPicPr>
          <p:blipFill>
            <a:blip r:embed="rId5"/>
            <a:srcRect l="0" t="7690" r="0" b="0"/>
            <a:stretch/>
          </p:blipFill>
          <p:spPr>
            <a:xfrm>
              <a:off x="8278920" y="74520"/>
              <a:ext cx="1813320" cy="1013760"/>
            </a:xfrm>
            <a:prstGeom prst="rect">
              <a:avLst/>
            </a:prstGeom>
            <a:noFill/>
            <a:ln w="0">
              <a:noFill/>
            </a:ln>
          </p:spPr>
        </p:pic>
        <p:sp>
          <p:nvSpPr>
            <p:cNvPr id="37" name=""/>
            <p:cNvSpPr txBox="1"/>
            <p:nvPr/>
          </p:nvSpPr>
          <p:spPr>
            <a:xfrm>
              <a:off x="9563040" y="3611160"/>
              <a:ext cx="454680" cy="602280"/>
            </a:xfrm>
            <a:prstGeom prst="rect">
              <a:avLst/>
            </a:prstGeom>
            <a:noFill/>
            <a:ln w="0">
              <a:noFill/>
            </a:ln>
          </p:spPr>
          <p:txBody>
            <a:bodyPr lIns="90000" rIns="90000" tIns="45000" bIns="45000" anchor="t">
              <a:spAutoFit/>
            </a:bodyPr>
            <a:p>
              <a:r>
                <a:rPr lang="fr-FR" sz="3600" b="1" u="none" strike="noStrike">
                  <a:solidFill>
                    <a:srgbClr val="ffffff"/>
                  </a:solidFill>
                  <a:effectLst/>
                  <a:uFillTx/>
                  <a:latin typeface="Arial"/>
                </a:rPr>
                <a:t>1</a:t>
              </a:r>
              <a:endParaRPr lang="fr-FR" sz="3600" b="0" u="none" strike="noStrike">
                <a:solidFill>
                  <a:srgbClr val="000000"/>
                </a:solidFill>
                <a:effectLst/>
                <a:uFillTx/>
                <a:latin typeface="Arial"/>
              </a:endParaRPr>
            </a:p>
          </p:txBody>
        </p:sp>
        <p:pic>
          <p:nvPicPr>
            <p:cNvPr id="38" name=""/>
            <p:cNvPicPr/>
            <p:nvPr/>
          </p:nvPicPr>
          <p:blipFill>
            <a:blip r:embed="rId6"/>
            <a:srcRect l="0" t="0" r="0" b="7423"/>
            <a:stretch/>
          </p:blipFill>
          <p:spPr>
            <a:xfrm>
              <a:off x="8187840" y="1939320"/>
              <a:ext cx="1892160" cy="1061640"/>
            </a:xfrm>
            <a:prstGeom prst="rect">
              <a:avLst/>
            </a:prstGeom>
            <a:noFill/>
            <a:ln w="0">
              <a:noFill/>
            </a:ln>
          </p:spPr>
        </p:pic>
      </p:gr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xmlns:r="http://schemas.openxmlformats.org/officeDocument/2006/relationships" name="Offic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docProps/app.xml><?xml version="1.0" encoding="utf-8"?>
<Properties xmlns="http://schemas.openxmlformats.org/officeDocument/2006/extended-properties" xmlns:vt="http://schemas.openxmlformats.org/officeDocument/2006/docPropsVTypes">
  <Template/>
  <TotalTime>1</TotalTime>
  <Application>LibreOffice/25.8.4.2$MacOSX_AARCH64 LibreOffice_project/290daaa01b999472f0c7a3890eb6a550fd74c6df</Application>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2026-03-06T20:01:07Z</dcterms:created>
  <dc:creator/>
  <dc:description/>
  <dc:language>fr-FR</dc:language>
  <cp:lastModifiedBy/>
  <dcterms:modified xsi:type="dcterms:W3CDTF">2026-03-06T20:03:45Z</dcterms:modified>
  <cp:revision>2</cp:revision>
  <dc:subject/>
  <dc:title/>
</cp:coreProperties>
</file>