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70" r:id="rId6"/>
    <p:sldId id="260" r:id="rId7"/>
    <p:sldId id="261" r:id="rId8"/>
    <p:sldId id="263" r:id="rId9"/>
    <p:sldId id="262" r:id="rId10"/>
    <p:sldId id="264" r:id="rId11"/>
    <p:sldId id="265" r:id="rId12"/>
    <p:sldId id="266" r:id="rId13"/>
    <p:sldId id="268" r:id="rId14"/>
    <p:sldId id="267" r:id="rId15"/>
    <p:sldId id="271" r:id="rId16"/>
    <p:sldId id="269" r:id="rId17"/>
  </p:sldIdLst>
  <p:sldSz cx="9906000" cy="6858000" type="A4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1528" y="16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E514F-983F-694A-8B4E-AC02CADE33B5}" type="datetimeFigureOut">
              <a:rPr lang="fr-FR" smtClean="0"/>
              <a:t>22/11/2020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A2730-785E-B14A-ABBF-FC1F6C334F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6340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E514F-983F-694A-8B4E-AC02CADE33B5}" type="datetimeFigureOut">
              <a:rPr lang="fr-FR" smtClean="0"/>
              <a:t>22/11/2020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A2730-785E-B14A-ABBF-FC1F6C334F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6986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E514F-983F-694A-8B4E-AC02CADE33B5}" type="datetimeFigureOut">
              <a:rPr lang="fr-FR" smtClean="0"/>
              <a:t>22/11/2020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A2730-785E-B14A-ABBF-FC1F6C334F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3803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E514F-983F-694A-8B4E-AC02CADE33B5}" type="datetimeFigureOut">
              <a:rPr lang="fr-FR" smtClean="0"/>
              <a:t>22/11/2020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A2730-785E-B14A-ABBF-FC1F6C334F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8420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E514F-983F-694A-8B4E-AC02CADE33B5}" type="datetimeFigureOut">
              <a:rPr lang="fr-FR" smtClean="0"/>
              <a:t>22/11/2020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A2730-785E-B14A-ABBF-FC1F6C334F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2007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E514F-983F-694A-8B4E-AC02CADE33B5}" type="datetimeFigureOut">
              <a:rPr lang="fr-FR" smtClean="0"/>
              <a:t>22/11/2020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A2730-785E-B14A-ABBF-FC1F6C334F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3638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E514F-983F-694A-8B4E-AC02CADE33B5}" type="datetimeFigureOut">
              <a:rPr lang="fr-FR" smtClean="0"/>
              <a:t>22/11/2020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A2730-785E-B14A-ABBF-FC1F6C334F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7962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E514F-983F-694A-8B4E-AC02CADE33B5}" type="datetimeFigureOut">
              <a:rPr lang="fr-FR" smtClean="0"/>
              <a:t>22/11/2020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A2730-785E-B14A-ABBF-FC1F6C334F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051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E514F-983F-694A-8B4E-AC02CADE33B5}" type="datetimeFigureOut">
              <a:rPr lang="fr-FR" smtClean="0"/>
              <a:t>22/11/2020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A2730-785E-B14A-ABBF-FC1F6C334F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1160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E514F-983F-694A-8B4E-AC02CADE33B5}" type="datetimeFigureOut">
              <a:rPr lang="fr-FR" smtClean="0"/>
              <a:t>22/11/2020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A2730-785E-B14A-ABBF-FC1F6C334F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9750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E514F-983F-694A-8B4E-AC02CADE33B5}" type="datetimeFigureOut">
              <a:rPr lang="fr-FR" smtClean="0"/>
              <a:t>22/11/2020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A2730-785E-B14A-ABBF-FC1F6C334F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7245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E514F-983F-694A-8B4E-AC02CADE33B5}" type="datetimeFigureOut">
              <a:rPr lang="fr-FR" smtClean="0"/>
              <a:t>22/11/2020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A2730-785E-B14A-ABBF-FC1F6C334F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1070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almettehabitat.fr/reunion-gt-syndic-2-novembre-2020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95004"/>
            <a:ext cx="8420100" cy="1470025"/>
          </a:xfrm>
        </p:spPr>
        <p:txBody>
          <a:bodyPr/>
          <a:lstStyle/>
          <a:p>
            <a:r>
              <a:rPr lang="fr-FR" dirty="0"/>
              <a:t>Réunion EHPC 22 nov. 2020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5491" y="2492162"/>
            <a:ext cx="9701888" cy="1752600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chemeClr val="tx1"/>
                </a:solidFill>
              </a:rPr>
              <a:t>Propositions du Conseil Syndical </a:t>
            </a:r>
          </a:p>
          <a:p>
            <a:r>
              <a:rPr lang="fr-FR" dirty="0">
                <a:solidFill>
                  <a:schemeClr val="tx1"/>
                </a:solidFill>
              </a:rPr>
              <a:t>suite à sa réunion GT-Syndic du 2 nov.2020</a:t>
            </a:r>
          </a:p>
          <a:p>
            <a:r>
              <a:rPr lang="fr-FR" i="1" dirty="0">
                <a:solidFill>
                  <a:srgbClr val="000000"/>
                </a:solidFill>
                <a:hlinkClick r:id="rId2"/>
              </a:rPr>
              <a:t>Voir le CR  sur le site calmettehabitat.fr</a:t>
            </a:r>
            <a:endParaRPr lang="fr-FR" i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61842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07213" y="393408"/>
            <a:ext cx="89005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/>
              <a:t>Rappel de la formule EHPC pour les dépenses d’usage social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687535" y="1443841"/>
            <a:ext cx="843185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S = surface habitable de l’appartement</a:t>
            </a:r>
          </a:p>
          <a:p>
            <a:r>
              <a:rPr lang="fr-FR" dirty="0"/>
              <a:t>ST = surface totale de tous les appartements (1067,25m</a:t>
            </a:r>
            <a:r>
              <a:rPr lang="fr-FR" baseline="30000" dirty="0"/>
              <a:t>2</a:t>
            </a:r>
            <a:r>
              <a:rPr lang="fr-FR" dirty="0"/>
              <a:t>)</a:t>
            </a:r>
          </a:p>
          <a:p>
            <a:r>
              <a:rPr lang="fr-FR" dirty="0"/>
              <a:t>Nb = nombre d’occupants de l’appartement (0,5 par enfant mineur)</a:t>
            </a:r>
          </a:p>
          <a:p>
            <a:r>
              <a:rPr lang="fr-FR" dirty="0" err="1"/>
              <a:t>T</a:t>
            </a:r>
            <a:r>
              <a:rPr lang="fr-FR" dirty="0"/>
              <a:t> = nombre total d’habitants (22,5 habitants)</a:t>
            </a:r>
          </a:p>
          <a:p>
            <a:r>
              <a:rPr lang="fr-FR" dirty="0"/>
              <a:t>                 </a:t>
            </a:r>
          </a:p>
          <a:p>
            <a:endParaRPr lang="fr-FR" dirty="0"/>
          </a:p>
          <a:p>
            <a:r>
              <a:rPr lang="fr-FR" dirty="0"/>
              <a:t>Nombre de millièmes correspondant = [(1/</a:t>
            </a:r>
            <a:r>
              <a:rPr lang="fr-FR" dirty="0" err="1"/>
              <a:t>T</a:t>
            </a:r>
            <a:r>
              <a:rPr lang="fr-FR" dirty="0"/>
              <a:t>) x Nb x 50% + (S/ST) x 50%] x 1000</a:t>
            </a:r>
          </a:p>
          <a:p>
            <a:endParaRPr lang="fr-FR" dirty="0"/>
          </a:p>
          <a:p>
            <a:r>
              <a:rPr lang="fr-FR" i="1" dirty="0"/>
              <a:t>Exemple :  appartement de 70m</a:t>
            </a:r>
            <a:r>
              <a:rPr lang="fr-FR" i="1" baseline="30000" dirty="0"/>
              <a:t>2</a:t>
            </a:r>
            <a:r>
              <a:rPr lang="fr-FR" i="1" dirty="0"/>
              <a:t> occupé par 2,5 habitants, le nombre de millièmes sera [(1/22,5) x 2,5 x 0,5 + (70/1067,25) x 0,5] x 1000 = 88 millièmes (ou 8,8 %). </a:t>
            </a:r>
          </a:p>
          <a:p>
            <a:r>
              <a:rPr lang="fr-FR" i="1" dirty="0"/>
              <a:t>Pour répartir 1000€ de dépenses , la quote-part  1000 x 88/1000 = 88€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910626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Comparatif des 3 formules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3260600" y="1600203"/>
          <a:ext cx="3384800" cy="4525957"/>
        </p:xfrm>
        <a:graphic>
          <a:graphicData uri="http://schemas.openxmlformats.org/drawingml/2006/table">
            <a:tbl>
              <a:tblPr/>
              <a:tblGrid>
                <a:gridCol w="7857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57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57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75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3417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089" marR="12089" marT="1208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 réparttions</a:t>
                      </a:r>
                    </a:p>
                  </a:txBody>
                  <a:tcPr marL="12089" marR="12089" marT="120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518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N° de Lot</a:t>
                      </a:r>
                    </a:p>
                  </a:txBody>
                  <a:tcPr marL="12089" marR="12089" marT="12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PCS</a:t>
                      </a:r>
                    </a:p>
                  </a:txBody>
                  <a:tcPr marL="12089" marR="12089" marT="120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EHPC</a:t>
                      </a:r>
                    </a:p>
                  </a:txBody>
                  <a:tcPr marL="12089" marR="12089" marT="12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nb de personnes </a:t>
                      </a:r>
                    </a:p>
                  </a:txBody>
                  <a:tcPr marL="12089" marR="12089" marT="12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759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089" marR="12089" marT="12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53,70 € </a:t>
                      </a:r>
                    </a:p>
                  </a:txBody>
                  <a:tcPr marL="12089" marR="12089" marT="120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50,20 € </a:t>
                      </a:r>
                    </a:p>
                  </a:txBody>
                  <a:tcPr marL="12089" marR="12089" marT="120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44,44 € </a:t>
                      </a:r>
                    </a:p>
                  </a:txBody>
                  <a:tcPr marL="12089" marR="12089" marT="12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7594"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089" marR="12089" marT="12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31,40 € </a:t>
                      </a:r>
                    </a:p>
                  </a:txBody>
                  <a:tcPr marL="12089" marR="12089" marT="120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38,50 € </a:t>
                      </a:r>
                    </a:p>
                  </a:txBody>
                  <a:tcPr marL="12089" marR="12089" marT="120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44,44 € </a:t>
                      </a:r>
                    </a:p>
                  </a:txBody>
                  <a:tcPr marL="12089" marR="12089" marT="12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759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12089" marR="12089" marT="12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57,10 € </a:t>
                      </a:r>
                    </a:p>
                  </a:txBody>
                  <a:tcPr marL="12089" marR="12089" marT="120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52,00 € </a:t>
                      </a:r>
                    </a:p>
                  </a:txBody>
                  <a:tcPr marL="12089" marR="12089" marT="120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44,44 € </a:t>
                      </a:r>
                    </a:p>
                  </a:txBody>
                  <a:tcPr marL="12089" marR="12089" marT="12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759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12089" marR="12089" marT="12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44,50 € </a:t>
                      </a:r>
                    </a:p>
                  </a:txBody>
                  <a:tcPr marL="12089" marR="12089" marT="120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45,40 € </a:t>
                      </a:r>
                    </a:p>
                  </a:txBody>
                  <a:tcPr marL="12089" marR="12089" marT="120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44,44 € </a:t>
                      </a:r>
                    </a:p>
                  </a:txBody>
                  <a:tcPr marL="12089" marR="12089" marT="12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759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12089" marR="12089" marT="12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83,20 € </a:t>
                      </a:r>
                    </a:p>
                  </a:txBody>
                  <a:tcPr marL="12089" marR="12089" marT="120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86,70 € </a:t>
                      </a:r>
                    </a:p>
                  </a:txBody>
                  <a:tcPr marL="12089" marR="12089" marT="120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88,89 € </a:t>
                      </a:r>
                    </a:p>
                  </a:txBody>
                  <a:tcPr marL="12089" marR="12089" marT="12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759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089" marR="12089" marT="12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61,50 € </a:t>
                      </a:r>
                    </a:p>
                  </a:txBody>
                  <a:tcPr marL="12089" marR="12089" marT="120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53,50 € </a:t>
                      </a:r>
                    </a:p>
                  </a:txBody>
                  <a:tcPr marL="12089" marR="12089" marT="120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44,44 € </a:t>
                      </a:r>
                    </a:p>
                  </a:txBody>
                  <a:tcPr marL="12089" marR="12089" marT="12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759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12089" marR="12089" marT="12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46,80 € </a:t>
                      </a:r>
                    </a:p>
                  </a:txBody>
                  <a:tcPr marL="12089" marR="12089" marT="120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45,90 € </a:t>
                      </a:r>
                    </a:p>
                  </a:txBody>
                  <a:tcPr marL="12089" marR="12089" marT="120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44,44 € </a:t>
                      </a:r>
                    </a:p>
                  </a:txBody>
                  <a:tcPr marL="12089" marR="12089" marT="12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759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12089" marR="12089" marT="12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73,90 € </a:t>
                      </a:r>
                    </a:p>
                  </a:txBody>
                  <a:tcPr marL="12089" marR="12089" marT="120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59,80 € </a:t>
                      </a:r>
                    </a:p>
                  </a:txBody>
                  <a:tcPr marL="12089" marR="12089" marT="120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44,44 € </a:t>
                      </a:r>
                    </a:p>
                  </a:txBody>
                  <a:tcPr marL="12089" marR="12089" marT="12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759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12089" marR="12089" marT="12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85,60 € </a:t>
                      </a:r>
                    </a:p>
                  </a:txBody>
                  <a:tcPr marL="12089" marR="12089" marT="120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86,80 € </a:t>
                      </a:r>
                    </a:p>
                  </a:txBody>
                  <a:tcPr marL="12089" marR="12089" marT="120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88,89 € </a:t>
                      </a:r>
                    </a:p>
                  </a:txBody>
                  <a:tcPr marL="12089" marR="12089" marT="12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759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12089" marR="12089" marT="12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62,70 € </a:t>
                      </a:r>
                    </a:p>
                  </a:txBody>
                  <a:tcPr marL="12089" marR="12089" marT="120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75,50 € </a:t>
                      </a:r>
                    </a:p>
                  </a:txBody>
                  <a:tcPr marL="12089" marR="12089" marT="120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88,89 € </a:t>
                      </a:r>
                    </a:p>
                  </a:txBody>
                  <a:tcPr marL="12089" marR="12089" marT="12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759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12089" marR="12089" marT="12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57,50 € </a:t>
                      </a:r>
                    </a:p>
                  </a:txBody>
                  <a:tcPr marL="12089" marR="12089" marT="120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50,70 € </a:t>
                      </a:r>
                    </a:p>
                  </a:txBody>
                  <a:tcPr marL="12089" marR="12089" marT="120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44,44 € </a:t>
                      </a:r>
                    </a:p>
                  </a:txBody>
                  <a:tcPr marL="12089" marR="12089" marT="12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7594"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12089" marR="12089" marT="12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65,80 € </a:t>
                      </a:r>
                    </a:p>
                  </a:txBody>
                  <a:tcPr marL="12089" marR="12089" marT="120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88,20 € </a:t>
                      </a:r>
                    </a:p>
                  </a:txBody>
                  <a:tcPr marL="12089" marR="12089" marT="120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111,11 € </a:t>
                      </a:r>
                    </a:p>
                  </a:txBody>
                  <a:tcPr marL="12089" marR="12089" marT="12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7594"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12089" marR="12089" marT="12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36,20 € </a:t>
                      </a:r>
                    </a:p>
                  </a:txBody>
                  <a:tcPr marL="12089" marR="12089" marT="120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39,70 € </a:t>
                      </a:r>
                    </a:p>
                  </a:txBody>
                  <a:tcPr marL="12089" marR="12089" marT="120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44,44 € </a:t>
                      </a:r>
                    </a:p>
                  </a:txBody>
                  <a:tcPr marL="12089" marR="12089" marT="12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759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12089" marR="12089" marT="12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54,00 € </a:t>
                      </a:r>
                    </a:p>
                  </a:txBody>
                  <a:tcPr marL="12089" marR="12089" marT="120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48,30 € </a:t>
                      </a:r>
                    </a:p>
                  </a:txBody>
                  <a:tcPr marL="12089" marR="12089" marT="120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44,44 € </a:t>
                      </a:r>
                    </a:p>
                  </a:txBody>
                  <a:tcPr marL="12089" marR="12089" marT="12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759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12089" marR="12089" marT="12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59,00 € </a:t>
                      </a:r>
                    </a:p>
                  </a:txBody>
                  <a:tcPr marL="12089" marR="12089" marT="120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50,70 € </a:t>
                      </a:r>
                    </a:p>
                  </a:txBody>
                  <a:tcPr marL="12089" marR="12089" marT="120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44,44 € </a:t>
                      </a:r>
                    </a:p>
                  </a:txBody>
                  <a:tcPr marL="12089" marR="12089" marT="12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759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12089" marR="12089" marT="12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79,10 € </a:t>
                      </a:r>
                    </a:p>
                  </a:txBody>
                  <a:tcPr marL="12089" marR="12089" marT="120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82,70 € </a:t>
                      </a:r>
                    </a:p>
                  </a:txBody>
                  <a:tcPr marL="12089" marR="12089" marT="120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88,89 € </a:t>
                      </a:r>
                    </a:p>
                  </a:txBody>
                  <a:tcPr marL="12089" marR="12089" marT="12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2968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12089" marR="12089" marT="12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48,00 € </a:t>
                      </a:r>
                    </a:p>
                  </a:txBody>
                  <a:tcPr marL="12089" marR="12089" marT="120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45,40 € </a:t>
                      </a:r>
                    </a:p>
                  </a:txBody>
                  <a:tcPr marL="12089" marR="12089" marT="120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44,44 € </a:t>
                      </a:r>
                    </a:p>
                  </a:txBody>
                  <a:tcPr marL="12089" marR="12089" marT="12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86164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089" marR="12089" marT="1208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1 000,00 € </a:t>
                      </a:r>
                    </a:p>
                  </a:txBody>
                  <a:tcPr marL="12089" marR="12089" marT="120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1 000,00 € </a:t>
                      </a:r>
                    </a:p>
                  </a:txBody>
                  <a:tcPr marL="12089" marR="12089" marT="120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1 000,00 € </a:t>
                      </a:r>
                    </a:p>
                  </a:txBody>
                  <a:tcPr marL="12089" marR="12089" marT="120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86889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4198621" y="3075057"/>
            <a:ext cx="15087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Vote</a:t>
            </a:r>
          </a:p>
        </p:txBody>
      </p:sp>
    </p:spTree>
    <p:extLst>
      <p:ext uri="{BB962C8B-B14F-4D97-AF65-F5344CB8AC3E}">
        <p14:creationId xmlns:p14="http://schemas.microsoft.com/office/powerpoint/2010/main" val="262255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74638"/>
            <a:ext cx="9906000" cy="1143000"/>
          </a:xfrm>
        </p:spPr>
        <p:txBody>
          <a:bodyPr>
            <a:normAutofit fontScale="90000"/>
          </a:bodyPr>
          <a:lstStyle/>
          <a:p>
            <a:r>
              <a:rPr lang="fr-FR" dirty="0"/>
              <a:t>Garage vélos: dépenses de fonctionnement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346584" y="1529727"/>
            <a:ext cx="71917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fr-FR" sz="3200" dirty="0"/>
              <a:t>Dépenses d’éclairage </a:t>
            </a:r>
          </a:p>
          <a:p>
            <a:pPr marL="285750" indent="-285750">
              <a:buFont typeface="Arial"/>
              <a:buChar char="•"/>
            </a:pPr>
            <a:r>
              <a:rPr lang="fr-FR" sz="3200" dirty="0"/>
              <a:t>Dépenses de recharges des batteries</a:t>
            </a:r>
            <a:endParaRPr lang="fr-FR" sz="3200" dirty="0">
              <a:effectLst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346584" y="3773531"/>
            <a:ext cx="702908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dirty="0"/>
              <a:t>Le Conseil Syndical propose :</a:t>
            </a:r>
          </a:p>
          <a:p>
            <a:r>
              <a:rPr lang="fr-FR" sz="3200" dirty="0"/>
              <a:t>une répartition aux tantièmes PCS du RC.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4198621" y="5175663"/>
            <a:ext cx="15087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Vote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128676" y="2826269"/>
            <a:ext cx="76486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000" i="1" dirty="0"/>
              <a:t>La recharge complète d’une batterie de 300Wh </a:t>
            </a:r>
            <a:br>
              <a:rPr lang="fr-FR" sz="2000" i="1" dirty="0"/>
            </a:br>
            <a:r>
              <a:rPr lang="fr-FR" sz="2000" i="1" dirty="0"/>
              <a:t>une fois par semaine représente pour l’année une dépense d’environ 4€</a:t>
            </a:r>
          </a:p>
        </p:txBody>
      </p:sp>
    </p:spTree>
    <p:extLst>
      <p:ext uri="{BB962C8B-B14F-4D97-AF65-F5344CB8AC3E}">
        <p14:creationId xmlns:p14="http://schemas.microsoft.com/office/powerpoint/2010/main" val="31168009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Garage vélos : dépenses d’investissement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357109" y="2255391"/>
            <a:ext cx="75608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fr-FR" sz="3200" dirty="0"/>
              <a:t>Coût total de l’aménagement : 2239,92€? </a:t>
            </a:r>
          </a:p>
          <a:p>
            <a:pPr marL="285750" indent="-285750">
              <a:buFont typeface="Arial"/>
              <a:buChar char="•"/>
            </a:pPr>
            <a:r>
              <a:rPr lang="fr-FR" sz="3200" dirty="0"/>
              <a:t>C</a:t>
            </a:r>
            <a:r>
              <a:rPr lang="fr-FR" sz="3200" b="0" dirty="0">
                <a:effectLst/>
              </a:rPr>
              <a:t>haque foyer a réglé 131,76€.</a:t>
            </a:r>
            <a:endParaRPr lang="fr-FR" sz="3200" dirty="0">
              <a:effectLst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346584" y="3685608"/>
            <a:ext cx="762535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/>
              <a:t>Le Conseil Syndical propose de recalculer </a:t>
            </a:r>
            <a:br>
              <a:rPr lang="fr-FR" sz="3200" dirty="0"/>
            </a:br>
            <a:r>
              <a:rPr lang="fr-FR" sz="3200" dirty="0"/>
              <a:t>1- selon les modalités choisies pour le jardin </a:t>
            </a:r>
          </a:p>
          <a:p>
            <a:r>
              <a:rPr lang="fr-FR" sz="3200" dirty="0"/>
              <a:t>2- ou fonction du nombre de vélos.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4291088" y="5504436"/>
            <a:ext cx="15087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Vote</a:t>
            </a:r>
          </a:p>
        </p:txBody>
      </p:sp>
    </p:spTree>
    <p:extLst>
      <p:ext uri="{BB962C8B-B14F-4D97-AF65-F5344CB8AC3E}">
        <p14:creationId xmlns:p14="http://schemas.microsoft.com/office/powerpoint/2010/main" val="40211293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00EC0B-ED30-CF4D-91E8-F5AD51D33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Comparaison des 2 formules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03123101-46F2-5D45-B12B-B176080D9B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0" y="1753670"/>
            <a:ext cx="4191000" cy="468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0199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an vers le bas 1"/>
          <p:cNvSpPr/>
          <p:nvPr/>
        </p:nvSpPr>
        <p:spPr>
          <a:xfrm>
            <a:off x="1973385" y="2476500"/>
            <a:ext cx="5959231" cy="1905000"/>
          </a:xfrm>
          <a:prstGeom prst="ribbon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dirty="0"/>
              <a:t>Merci de votre attention</a:t>
            </a:r>
          </a:p>
        </p:txBody>
      </p:sp>
    </p:spTree>
    <p:extLst>
      <p:ext uri="{BB962C8B-B14F-4D97-AF65-F5344CB8AC3E}">
        <p14:creationId xmlns:p14="http://schemas.microsoft.com/office/powerpoint/2010/main" val="1340437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965436" y="420092"/>
            <a:ext cx="3975127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dirty="0"/>
              <a:t>Frais générés par :</a:t>
            </a:r>
          </a:p>
          <a:p>
            <a:endParaRPr lang="fr-FR" sz="4000" dirty="0"/>
          </a:p>
          <a:p>
            <a:pPr marL="342900" indent="-342900">
              <a:buFont typeface="+mj-lt"/>
              <a:buAutoNum type="arabicPeriod"/>
            </a:pPr>
            <a:r>
              <a:rPr lang="fr-FR" sz="4000" dirty="0"/>
              <a:t>Chambre d’amis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4000" dirty="0"/>
              <a:t>Grand salle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4000" dirty="0"/>
              <a:t>Buanderie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4000" dirty="0"/>
              <a:t>Jardin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4000" dirty="0"/>
              <a:t>Garage vélos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927826" y="5461575"/>
            <a:ext cx="8050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/>
              <a:t>Chiffres basés sur une estimation de l’eau ( 3,98€/m</a:t>
            </a:r>
            <a:r>
              <a:rPr lang="fr-FR" b="1" i="1" baseline="30000" dirty="0"/>
              <a:t>3</a:t>
            </a:r>
            <a:r>
              <a:rPr lang="fr-FR" b="1" i="1" dirty="0"/>
              <a:t> ) et l’électricité ( 0,25€/kWh ), </a:t>
            </a:r>
          </a:p>
          <a:p>
            <a:r>
              <a:rPr lang="fr-FR" b="1" i="1" dirty="0"/>
              <a:t>pour la période du 1/01/2020 au 13/10/2020 </a:t>
            </a:r>
          </a:p>
        </p:txBody>
      </p:sp>
    </p:spTree>
    <p:extLst>
      <p:ext uri="{BB962C8B-B14F-4D97-AF65-F5344CB8AC3E}">
        <p14:creationId xmlns:p14="http://schemas.microsoft.com/office/powerpoint/2010/main" val="3641927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03639" y="456258"/>
            <a:ext cx="469872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fr-FR" sz="4800" dirty="0"/>
              <a:t>Chambre d’amis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734953" y="2551837"/>
            <a:ext cx="6436095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fr-FR" sz="3600" dirty="0"/>
              <a:t>Utilisée 11 fois</a:t>
            </a:r>
          </a:p>
          <a:p>
            <a:pPr marL="285750" indent="-285750">
              <a:buFont typeface="Arial"/>
              <a:buChar char="•"/>
            </a:pPr>
            <a:r>
              <a:rPr lang="fr-FR" sz="3600" dirty="0"/>
              <a:t>Électricité : 95kWh </a:t>
            </a:r>
            <a:r>
              <a:rPr lang="fr-FR" sz="3600" dirty="0">
                <a:sym typeface="Wingdings"/>
              </a:rPr>
              <a:t> 23,75€</a:t>
            </a:r>
          </a:p>
          <a:p>
            <a:pPr marL="285750" indent="-285750">
              <a:buFont typeface="Arial"/>
              <a:buChar char="•"/>
            </a:pPr>
            <a:r>
              <a:rPr lang="fr-FR" sz="3600" dirty="0">
                <a:sym typeface="Wingdings"/>
              </a:rPr>
              <a:t>Eau : 0 m</a:t>
            </a:r>
            <a:r>
              <a:rPr lang="fr-FR" sz="3600" baseline="30000" dirty="0">
                <a:sym typeface="Wingdings"/>
              </a:rPr>
              <a:t>3</a:t>
            </a:r>
            <a:endParaRPr lang="fr-FR" sz="3600" baseline="30000" dirty="0"/>
          </a:p>
        </p:txBody>
      </p:sp>
    </p:spTree>
    <p:extLst>
      <p:ext uri="{BB962C8B-B14F-4D97-AF65-F5344CB8AC3E}">
        <p14:creationId xmlns:p14="http://schemas.microsoft.com/office/powerpoint/2010/main" val="3473391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21475" y="265294"/>
            <a:ext cx="820278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800" dirty="0"/>
              <a:t>2.Grand salle (salle de réunions)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276596" y="2274838"/>
            <a:ext cx="735280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fr-FR" sz="3600" dirty="0"/>
              <a:t>Utilisée 8 fois pour usage privé</a:t>
            </a:r>
          </a:p>
          <a:p>
            <a:pPr marL="285750" indent="-285750">
              <a:buFont typeface="Arial"/>
              <a:buChar char="•"/>
            </a:pPr>
            <a:r>
              <a:rPr lang="fr-FR" sz="3600" dirty="0"/>
              <a:t> Électricité : 580kWh 	</a:t>
            </a:r>
            <a:r>
              <a:rPr lang="fr-FR" sz="3600" dirty="0">
                <a:sym typeface="Wingdings"/>
              </a:rPr>
              <a:t> 145€</a:t>
            </a:r>
          </a:p>
          <a:p>
            <a:pPr marL="285750" indent="-285750">
              <a:buFont typeface="Arial"/>
              <a:buChar char="•"/>
            </a:pPr>
            <a:r>
              <a:rPr lang="fr-FR" sz="3600" dirty="0">
                <a:sym typeface="Wingdings"/>
              </a:rPr>
              <a:t>Eau : 1 m</a:t>
            </a:r>
            <a:r>
              <a:rPr lang="fr-FR" sz="3600" baseline="30000" dirty="0">
                <a:sym typeface="Wingdings"/>
              </a:rPr>
              <a:t>3 </a:t>
            </a:r>
            <a:r>
              <a:rPr lang="fr-FR" sz="3600" dirty="0">
                <a:sym typeface="Wingdings"/>
              </a:rPr>
              <a:t>						 3,98€</a:t>
            </a:r>
            <a:endParaRPr lang="fr-FR" sz="3600" baseline="30000" dirty="0"/>
          </a:p>
          <a:p>
            <a:pPr marL="285750" indent="-285750">
              <a:buFont typeface="Arial"/>
              <a:buChar char="•"/>
            </a:pPr>
            <a:endParaRPr lang="fr-FR" dirty="0"/>
          </a:p>
          <a:p>
            <a:pPr marL="285750" indent="-285750">
              <a:buFont typeface="Arial"/>
              <a:buChar char="•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73391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483EF955-0FC9-B54E-B03F-F56AB487C455}"/>
              </a:ext>
            </a:extLst>
          </p:cNvPr>
          <p:cNvSpPr txBox="1"/>
          <p:nvPr/>
        </p:nvSpPr>
        <p:spPr>
          <a:xfrm>
            <a:off x="2520950" y="0"/>
            <a:ext cx="4436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Comparaison des consommations électriques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2B9D5DD-0F8D-304B-88D5-17585EFF31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7232" y="369332"/>
            <a:ext cx="4864100" cy="3733800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94A3265B-DF10-CF46-843C-FB1AA5E0D244}"/>
              </a:ext>
            </a:extLst>
          </p:cNvPr>
          <p:cNvSpPr txBox="1"/>
          <p:nvPr/>
        </p:nvSpPr>
        <p:spPr>
          <a:xfrm>
            <a:off x="123290" y="4356243"/>
            <a:ext cx="978271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/>
              <a:t>On voit que ascenseur et chambre d’amis sont négligeables. </a:t>
            </a:r>
          </a:p>
          <a:p>
            <a:r>
              <a:rPr lang="fr-FR" sz="2000" dirty="0"/>
              <a:t>Pourquoi s’embêter à ventiler selon les tantièmes d’ascenseur une petite somme ? </a:t>
            </a:r>
          </a:p>
          <a:p>
            <a:r>
              <a:rPr lang="fr-FR" sz="2000" dirty="0"/>
              <a:t>Chaque foyer dispose de 21 jours « gratuits », pour la chambre</a:t>
            </a:r>
          </a:p>
          <a:p>
            <a:r>
              <a:rPr lang="fr-FR" sz="2000" dirty="0"/>
              <a:t>On garderait un forfait (à définir pour des invités extérieurs) qui irait dans la caisse EHPC. </a:t>
            </a:r>
          </a:p>
          <a:p>
            <a:r>
              <a:rPr lang="fr-FR" sz="2000" dirty="0"/>
              <a:t>La GS est surtout utilisée par les </a:t>
            </a:r>
            <a:r>
              <a:rPr lang="fr-FR" sz="2000" dirty="0" err="1"/>
              <a:t>Calmétiens</a:t>
            </a:r>
            <a:r>
              <a:rPr lang="fr-FR" sz="2000" dirty="0"/>
              <a:t>, idem, à comptabiliser dans les communs.</a:t>
            </a:r>
          </a:p>
          <a:p>
            <a:r>
              <a:rPr lang="fr-FR" sz="2000" dirty="0"/>
              <a:t>Seule la laverie (électricité + eau) serait facturée au nombre de machines par forfait. </a:t>
            </a:r>
          </a:p>
        </p:txBody>
      </p:sp>
    </p:spTree>
    <p:extLst>
      <p:ext uri="{BB962C8B-B14F-4D97-AF65-F5344CB8AC3E}">
        <p14:creationId xmlns:p14="http://schemas.microsoft.com/office/powerpoint/2010/main" val="4080669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11871" y="2828836"/>
            <a:ext cx="9482258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/>
              <a:t>D’inclure ces charges (chambre + GS) </a:t>
            </a:r>
            <a:br>
              <a:rPr lang="fr-FR" sz="3600" dirty="0"/>
            </a:br>
            <a:r>
              <a:rPr lang="fr-FR" sz="3600" dirty="0"/>
              <a:t>dans les charges globales,</a:t>
            </a:r>
            <a:br>
              <a:rPr lang="fr-FR" sz="3600" dirty="0"/>
            </a:br>
            <a:r>
              <a:rPr lang="fr-FR" sz="3600" dirty="0"/>
              <a:t>répartition aux tantièmes PCS du RC.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4198621" y="5175261"/>
            <a:ext cx="15087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Vote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792171" y="204274"/>
            <a:ext cx="83216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000" dirty="0"/>
              <a:t>Le conseil syndical propose au groupe :</a:t>
            </a:r>
          </a:p>
        </p:txBody>
      </p:sp>
    </p:spTree>
    <p:extLst>
      <p:ext uri="{BB962C8B-B14F-4D97-AF65-F5344CB8AC3E}">
        <p14:creationId xmlns:p14="http://schemas.microsoft.com/office/powerpoint/2010/main" val="3473391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42824" y="379871"/>
            <a:ext cx="322035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800" dirty="0"/>
              <a:t>3.Buanderie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734953" y="2551837"/>
            <a:ext cx="7269850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fr-FR" sz="3600" dirty="0"/>
              <a:t>660 machines</a:t>
            </a:r>
          </a:p>
          <a:p>
            <a:pPr marL="285750" indent="-285750">
              <a:buFont typeface="Arial"/>
              <a:buChar char="•"/>
            </a:pPr>
            <a:r>
              <a:rPr lang="fr-FR" sz="3600" dirty="0"/>
              <a:t>Électricité : 818Wh 	</a:t>
            </a:r>
            <a:r>
              <a:rPr lang="fr-FR" sz="3600" dirty="0">
                <a:sym typeface="Wingdings"/>
              </a:rPr>
              <a:t> 204,50€</a:t>
            </a:r>
          </a:p>
          <a:p>
            <a:pPr marL="285750" indent="-285750">
              <a:buFont typeface="Arial"/>
              <a:buChar char="•"/>
            </a:pPr>
            <a:r>
              <a:rPr lang="fr-FR" sz="3600" dirty="0">
                <a:sym typeface="Wingdings"/>
              </a:rPr>
              <a:t>Eau : 48 m</a:t>
            </a:r>
            <a:r>
              <a:rPr lang="fr-FR" sz="3600" baseline="30000" dirty="0">
                <a:sym typeface="Wingdings"/>
              </a:rPr>
              <a:t>3				</a:t>
            </a:r>
            <a:r>
              <a:rPr lang="fr-FR" sz="3600" dirty="0">
                <a:sym typeface="Wingdings"/>
              </a:rPr>
              <a:t> 191,04€</a:t>
            </a:r>
            <a:r>
              <a:rPr lang="fr-FR" sz="3600" baseline="30000" dirty="0">
                <a:sym typeface="Wingdings"/>
              </a:rPr>
              <a:t>	</a:t>
            </a:r>
            <a:endParaRPr lang="fr-FR" sz="3600" baseline="30000" dirty="0"/>
          </a:p>
        </p:txBody>
      </p:sp>
      <p:sp>
        <p:nvSpPr>
          <p:cNvPr id="5" name="ZoneTexte 4"/>
          <p:cNvSpPr txBox="1"/>
          <p:nvPr/>
        </p:nvSpPr>
        <p:spPr>
          <a:xfrm>
            <a:off x="1270031" y="4850489"/>
            <a:ext cx="76010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/>
              <a:t>Coût moyen par machine : 0,60€</a:t>
            </a:r>
          </a:p>
        </p:txBody>
      </p:sp>
    </p:spTree>
    <p:extLst>
      <p:ext uri="{BB962C8B-B14F-4D97-AF65-F5344CB8AC3E}">
        <p14:creationId xmlns:p14="http://schemas.microsoft.com/office/powerpoint/2010/main" val="3473391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4198621" y="5175261"/>
            <a:ext cx="15087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Vote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792171" y="204274"/>
            <a:ext cx="83216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000" dirty="0"/>
              <a:t>Le conseil syndical propose au groupe :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207605" y="1716688"/>
            <a:ext cx="916148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dirty="0"/>
              <a:t>Un forfait :</a:t>
            </a:r>
          </a:p>
          <a:p>
            <a:pPr marL="285750" indent="-285750">
              <a:buFont typeface="Arial"/>
              <a:buChar char="•"/>
            </a:pPr>
            <a:r>
              <a:rPr lang="fr-FR" sz="3200" dirty="0"/>
              <a:t>0,60€ correspondant au coût de l’eau et l’électricité</a:t>
            </a:r>
          </a:p>
          <a:p>
            <a:pPr marL="285750" indent="-285750">
              <a:buFont typeface="Arial"/>
              <a:buChar char="•"/>
            </a:pPr>
            <a:r>
              <a:rPr lang="fr-FR" sz="3200" dirty="0"/>
              <a:t>Plus une part d’amortissement symbolique de 0,10€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2465681" y="3888154"/>
            <a:ext cx="4974639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dirty="0"/>
              <a:t>Soit 0,70€ par machine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6855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42824" y="379871"/>
            <a:ext cx="214584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800" dirty="0"/>
              <a:t>4.Jardin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990123" y="1508617"/>
            <a:ext cx="79257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fr-FR" sz="3200" dirty="0"/>
              <a:t>Un investissement de 1000€ a été voté</a:t>
            </a:r>
          </a:p>
          <a:p>
            <a:pPr marL="457200" indent="-457200">
              <a:buFont typeface="Arial"/>
              <a:buChar char="•"/>
            </a:pPr>
            <a:r>
              <a:rPr lang="fr-FR" sz="3200" dirty="0"/>
              <a:t>À choisir un des trois modes de répartition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367121" y="3084071"/>
            <a:ext cx="917175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fr-FR" sz="2800" b="1" dirty="0">
                <a:effectLst/>
              </a:rPr>
              <a:t>Répartition selon les tantièmes PCS du règlement de copropriété</a:t>
            </a:r>
            <a:br>
              <a:rPr lang="fr-FR" sz="2800" b="1" dirty="0">
                <a:effectLst/>
              </a:rPr>
            </a:br>
            <a:endParaRPr lang="fr-FR" sz="2800" b="1" dirty="0">
              <a:effectLst/>
            </a:endParaRPr>
          </a:p>
          <a:p>
            <a:pPr marL="342900" indent="-342900">
              <a:buFont typeface="+mj-lt"/>
              <a:buAutoNum type="arabicPeriod"/>
            </a:pPr>
            <a:r>
              <a:rPr lang="fr-FR" sz="2800" b="1" dirty="0">
                <a:effectLst/>
              </a:rPr>
              <a:t>Répartition des dépenses d’usage social (formule EHPC)</a:t>
            </a:r>
            <a:br>
              <a:rPr lang="fr-FR" sz="2800" b="1" dirty="0">
                <a:effectLst/>
              </a:rPr>
            </a:br>
            <a:endParaRPr lang="fr-FR" sz="2800" dirty="0">
              <a:effectLst/>
            </a:endParaRPr>
          </a:p>
          <a:p>
            <a:pPr marL="342900" indent="-342900">
              <a:buFont typeface="+mj-lt"/>
              <a:buAutoNum type="arabicPeriod"/>
            </a:pPr>
            <a:r>
              <a:rPr lang="fr-FR" sz="2800" b="1" dirty="0">
                <a:effectLst/>
              </a:rPr>
              <a:t>Répartition par nombre d’habitants (0,5 par mineur)</a:t>
            </a:r>
            <a:endParaRPr lang="fr-FR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7339192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789</Words>
  <Application>Microsoft Macintosh PowerPoint</Application>
  <PresentationFormat>Format A4 (210 x 297 mm)</PresentationFormat>
  <Paragraphs>152</Paragraphs>
  <Slides>16</Slides>
  <Notes>0</Notes>
  <HiddenSlides>2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0" baseType="lpstr">
      <vt:lpstr>Arial</vt:lpstr>
      <vt:lpstr>Calibri</vt:lpstr>
      <vt:lpstr>Wingdings</vt:lpstr>
      <vt:lpstr>Thème Office</vt:lpstr>
      <vt:lpstr>Réunion EHPC 22 nov. 2020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Comparatif des 3 formules</vt:lpstr>
      <vt:lpstr>Présentation PowerPoint</vt:lpstr>
      <vt:lpstr>Garage vélos: dépenses de fonctionnement</vt:lpstr>
      <vt:lpstr>Garage vélos : dépenses d’investissement</vt:lpstr>
      <vt:lpstr>Comparaison des 2 formules</vt:lpstr>
      <vt:lpstr>Présentation PowerPoint</vt:lpstr>
    </vt:vector>
  </TitlesOfParts>
  <Company>elm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Réunion EHPC 22 nov. 2020</dc:title>
  <dc:creator>e lm</dc:creator>
  <cp:lastModifiedBy>Utilisateur Microsoft Office</cp:lastModifiedBy>
  <cp:revision>19</cp:revision>
  <dcterms:created xsi:type="dcterms:W3CDTF">2020-11-19T14:49:22Z</dcterms:created>
  <dcterms:modified xsi:type="dcterms:W3CDTF">2020-11-22T14:27:44Z</dcterms:modified>
</cp:coreProperties>
</file>